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40"/>
  </p:notesMasterIdLst>
  <p:sldIdLst>
    <p:sldId id="700" r:id="rId2"/>
    <p:sldId id="452" r:id="rId3"/>
    <p:sldId id="705" r:id="rId4"/>
    <p:sldId id="749" r:id="rId5"/>
    <p:sldId id="710" r:id="rId6"/>
    <p:sldId id="718" r:id="rId7"/>
    <p:sldId id="720" r:id="rId8"/>
    <p:sldId id="719" r:id="rId9"/>
    <p:sldId id="750" r:id="rId10"/>
    <p:sldId id="711" r:id="rId11"/>
    <p:sldId id="751" r:id="rId12"/>
    <p:sldId id="759" r:id="rId13"/>
    <p:sldId id="715" r:id="rId14"/>
    <p:sldId id="716" r:id="rId15"/>
    <p:sldId id="721" r:id="rId16"/>
    <p:sldId id="707" r:id="rId17"/>
    <p:sldId id="723" r:id="rId18"/>
    <p:sldId id="726" r:id="rId19"/>
    <p:sldId id="758" r:id="rId20"/>
    <p:sldId id="763" r:id="rId21"/>
    <p:sldId id="724" r:id="rId22"/>
    <p:sldId id="725" r:id="rId23"/>
    <p:sldId id="752" r:id="rId24"/>
    <p:sldId id="760" r:id="rId25"/>
    <p:sldId id="757" r:id="rId26"/>
    <p:sldId id="727" r:id="rId27"/>
    <p:sldId id="728" r:id="rId28"/>
    <p:sldId id="761" r:id="rId29"/>
    <p:sldId id="722" r:id="rId30"/>
    <p:sldId id="708" r:id="rId31"/>
    <p:sldId id="732" r:id="rId32"/>
    <p:sldId id="753" r:id="rId33"/>
    <p:sldId id="762" r:id="rId34"/>
    <p:sldId id="738" r:id="rId35"/>
    <p:sldId id="755" r:id="rId36"/>
    <p:sldId id="712" r:id="rId37"/>
    <p:sldId id="713" r:id="rId38"/>
    <p:sldId id="714" r:id="rId3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rgbClr val="003300"/>
        </a:solidFill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rgbClr val="003300"/>
        </a:solidFill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rgbClr val="003300"/>
        </a:solidFill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rgbClr val="003300"/>
        </a:solidFill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rgbClr val="003300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rgbClr val="003300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rgbClr val="003300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rgbClr val="003300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rgbClr val="003300"/>
        </a:solidFill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C383"/>
    <a:srgbClr val="FDFDFD"/>
    <a:srgbClr val="EDFADA"/>
    <a:srgbClr val="000000"/>
    <a:srgbClr val="CC3300"/>
    <a:srgbClr val="FFFFFF"/>
    <a:srgbClr val="F8F8F8"/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62" autoAdjust="0"/>
    <p:restoredTop sz="93640" autoAdjust="0"/>
  </p:normalViewPr>
  <p:slideViewPr>
    <p:cSldViewPr snapToObjects="1">
      <p:cViewPr varScale="1">
        <p:scale>
          <a:sx n="81" d="100"/>
          <a:sy n="81" d="100"/>
        </p:scale>
        <p:origin x="-133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1952"/>
    </p:cViewPr>
  </p:sorterViewPr>
  <p:notesViewPr>
    <p:cSldViewPr snapToObjects="1">
      <p:cViewPr varScale="1">
        <p:scale>
          <a:sx n="55" d="100"/>
          <a:sy n="55" d="100"/>
        </p:scale>
        <p:origin x="-176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0"/>
            <a:r>
              <a:rPr lang="fr-FR"/>
              <a:t>Deuxième niveau</a:t>
            </a:r>
          </a:p>
          <a:p>
            <a:pPr lvl="0"/>
            <a:r>
              <a:rPr lang="fr-FR"/>
              <a:t>Troisième niveau</a:t>
            </a:r>
          </a:p>
          <a:p>
            <a:pPr lvl="0"/>
            <a:r>
              <a:rPr lang="fr-FR"/>
              <a:t>Quatrième niveau</a:t>
            </a:r>
          </a:p>
          <a:p>
            <a:pPr lvl="0"/>
            <a:r>
              <a:rPr lang="fr-FR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F8B42EEE-D8B3-2F4F-B3F9-853D53A4A37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469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25AAB9E6-6F17-9248-9EE0-89FE2EA2149C}" type="slidenum">
              <a:rPr lang="fr-FR" sz="1200">
                <a:solidFill>
                  <a:schemeClr val="tx1"/>
                </a:solidFill>
                <a:latin typeface="Times New Roman" charset="0"/>
              </a:rPr>
              <a:pPr algn="r"/>
              <a:t>1</a:t>
            </a:fld>
            <a:endParaRPr lang="fr-FR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1E319FE-A377-F94A-B1E5-992173D97A08}" type="slidenum">
              <a:rPr lang="fr-FR">
                <a:solidFill>
                  <a:schemeClr val="tx1"/>
                </a:solidFill>
                <a:latin typeface="Times New Roman" charset="0"/>
              </a:rPr>
              <a:pPr/>
              <a:t>2</a:t>
            </a:fld>
            <a:endParaRPr lang="fr-FR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2EEE-D8B3-2F4F-B3F9-853D53A4A37D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120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2EEE-D8B3-2F4F-B3F9-853D53A4A37D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120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2EEE-D8B3-2F4F-B3F9-853D53A4A37D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120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2EEE-D8B3-2F4F-B3F9-853D53A4A37D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120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472238"/>
            <a:ext cx="9144000" cy="412750"/>
          </a:xfrm>
          <a:prstGeom prst="rect">
            <a:avLst/>
          </a:prstGeom>
          <a:solidFill>
            <a:srgbClr val="000099"/>
          </a:solidFill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GB">
              <a:latin typeface="Comic Sans MS" pitchFamily="66" charset="0"/>
              <a:ea typeface="+mn-ea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395288" cy="6905625"/>
          </a:xfrm>
          <a:prstGeom prst="rect">
            <a:avLst/>
          </a:prstGeom>
          <a:solidFill>
            <a:srgbClr val="000099"/>
          </a:solidFill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GB">
              <a:latin typeface="Comic Sans MS" pitchFamily="66" charset="0"/>
              <a:ea typeface="+mn-ea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79413" y="688975"/>
            <a:ext cx="8748712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Comic Sans MS" pitchFamily="66" charset="0"/>
              <a:ea typeface="+mn-ea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72238"/>
            <a:ext cx="14335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353300" y="6494463"/>
            <a:ext cx="1122363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i="1">
                <a:solidFill>
                  <a:srgbClr val="FFFFFF"/>
                </a:solidFill>
                <a:latin typeface="Times New Roman" pitchFamily="18" charset="0"/>
                <a:ea typeface="+mn-ea"/>
              </a:rPr>
              <a:t>F. Mignard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8738" y="6527800"/>
            <a:ext cx="6096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3000"/>
              </a:lnSpc>
              <a:spcBef>
                <a:spcPts val="875"/>
              </a:spcBef>
              <a:buClr>
                <a:srgbClr val="FFFFFF"/>
              </a:buClr>
              <a:buSzPct val="100000"/>
              <a:buFont typeface="Arial" charset="0"/>
              <a:buNone/>
            </a:pPr>
            <a:fld id="{7D5B6026-28E3-2143-B00C-F125EEA4AABA}" type="slidenum">
              <a:rPr lang="en-GB" sz="1400">
                <a:solidFill>
                  <a:srgbClr val="E6E6FF"/>
                </a:solidFill>
                <a:latin typeface="Arial" charset="0"/>
              </a:rPr>
              <a:pPr algn="l" eaLnBrk="1" hangingPunct="1">
                <a:lnSpc>
                  <a:spcPct val="93000"/>
                </a:lnSpc>
                <a:spcBef>
                  <a:spcPts val="875"/>
                </a:spcBef>
                <a:buClr>
                  <a:srgbClr val="FFFFFF"/>
                </a:buClr>
                <a:buSzPct val="100000"/>
                <a:buFont typeface="Arial" charset="0"/>
                <a:buNone/>
              </a:pPr>
              <a:t>‹#›</a:t>
            </a:fld>
            <a:endParaRPr lang="en-GB" sz="1400">
              <a:solidFill>
                <a:srgbClr val="E6E6FF"/>
              </a:solidFill>
              <a:latin typeface="Arial" charset="0"/>
            </a:endParaRP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557338"/>
            <a:ext cx="7772400" cy="1470025"/>
          </a:xfrm>
        </p:spPr>
        <p:txBody>
          <a:bodyPr/>
          <a:lstStyle>
            <a:lvl1pPr>
              <a:defRPr>
                <a:solidFill>
                  <a:srgbClr val="3333CC"/>
                </a:solidFill>
              </a:defRPr>
            </a:lvl1pPr>
          </a:lstStyle>
          <a:p>
            <a:r>
              <a:rPr lang="en-GB"/>
              <a:t>Cliquez pour modifier le style du titre</a:t>
            </a:r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Cliquez pour modifier le style des sous-titres du masque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3851920" y="6494463"/>
            <a:ext cx="32182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sz="1600" i="1" dirty="0" smtClean="0">
                <a:solidFill>
                  <a:schemeClr val="bg1"/>
                </a:solidFill>
                <a:latin typeface="Times New Roman" pitchFamily="18" charset="0"/>
                <a:ea typeface="+mn-ea"/>
              </a:rPr>
              <a:t>Gaia DR1</a:t>
            </a:r>
            <a:r>
              <a:rPr lang="fr-FR" sz="1600" i="1" baseline="0" dirty="0" smtClean="0">
                <a:solidFill>
                  <a:schemeClr val="bg1"/>
                </a:solidFill>
                <a:latin typeface="Times New Roman" pitchFamily="18" charset="0"/>
                <a:ea typeface="+mn-ea"/>
              </a:rPr>
              <a:t>  23 </a:t>
            </a:r>
            <a:r>
              <a:rPr lang="fr-FR" sz="1600" i="1" baseline="0" dirty="0" err="1" smtClean="0">
                <a:solidFill>
                  <a:schemeClr val="bg1"/>
                </a:solidFill>
                <a:latin typeface="Times New Roman" pitchFamily="18" charset="0"/>
                <a:ea typeface="+mn-ea"/>
              </a:rPr>
              <a:t>November</a:t>
            </a:r>
            <a:r>
              <a:rPr lang="fr-FR" sz="1600" i="1" baseline="0" dirty="0" smtClean="0">
                <a:solidFill>
                  <a:schemeClr val="bg1"/>
                </a:solidFill>
                <a:latin typeface="Times New Roman" pitchFamily="18" charset="0"/>
                <a:ea typeface="+mn-ea"/>
              </a:rPr>
              <a:t> 2016</a:t>
            </a:r>
            <a:endParaRPr lang="fr-FR" sz="1600" i="1" dirty="0">
              <a:solidFill>
                <a:schemeClr val="bg1"/>
              </a:solidFill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4844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595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05613" y="152400"/>
            <a:ext cx="2014537" cy="52578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62000" y="152400"/>
            <a:ext cx="5891213" cy="52578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598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98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00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7444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4775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1015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8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329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44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48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0878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3348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DFB"/>
            </a:gs>
            <a:gs pos="100000">
              <a:srgbClr val="D9FEC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19846" y="6472238"/>
            <a:ext cx="9144000" cy="412750"/>
          </a:xfrm>
          <a:prstGeom prst="rect">
            <a:avLst/>
          </a:prstGeom>
          <a:solidFill>
            <a:srgbClr val="000099"/>
          </a:solidFill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GB">
              <a:latin typeface="Comic Sans MS" pitchFamily="66" charset="0"/>
              <a:ea typeface="+mn-ea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63488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 du masque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7750" y="1295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-36512" y="-19842"/>
            <a:ext cx="199901" cy="6905625"/>
          </a:xfrm>
          <a:prstGeom prst="rect">
            <a:avLst/>
          </a:prstGeom>
          <a:solidFill>
            <a:srgbClr val="000099"/>
          </a:solidFill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GB">
              <a:latin typeface="Comic Sans MS" pitchFamily="66" charset="0"/>
              <a:ea typeface="+mn-ea"/>
            </a:endParaRPr>
          </a:p>
        </p:txBody>
      </p:sp>
      <p:sp>
        <p:nvSpPr>
          <p:cNvPr id="5144" name="Line 24"/>
          <p:cNvSpPr>
            <a:spLocks noChangeShapeType="1"/>
          </p:cNvSpPr>
          <p:nvPr/>
        </p:nvSpPr>
        <p:spPr bwMode="auto">
          <a:xfrm>
            <a:off x="163389" y="548680"/>
            <a:ext cx="8964736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GB">
              <a:latin typeface="Comic Sans MS" pitchFamily="66" charset="0"/>
              <a:ea typeface="+mn-ea"/>
            </a:endParaRPr>
          </a:p>
        </p:txBody>
      </p:sp>
      <p:pic>
        <p:nvPicPr>
          <p:cNvPr id="8199" name="Picture 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6478588"/>
            <a:ext cx="1344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353300" y="6494463"/>
            <a:ext cx="1122363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i="1">
                <a:solidFill>
                  <a:srgbClr val="FFFFFF"/>
                </a:solidFill>
                <a:latin typeface="Times New Roman" pitchFamily="18" charset="0"/>
                <a:ea typeface="+mn-ea"/>
              </a:rPr>
              <a:t>F. Mignard</a:t>
            </a:r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58738" y="6527800"/>
            <a:ext cx="6096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3000"/>
              </a:lnSpc>
              <a:spcBef>
                <a:spcPts val="875"/>
              </a:spcBef>
              <a:buClr>
                <a:srgbClr val="FFFFFF"/>
              </a:buClr>
              <a:buSzPct val="100000"/>
              <a:buFont typeface="Arial" charset="0"/>
              <a:buNone/>
            </a:pPr>
            <a:fld id="{5E22F317-FFEC-EF49-AA3F-A931AE861984}" type="slidenum">
              <a:rPr lang="en-GB" sz="1400">
                <a:solidFill>
                  <a:srgbClr val="E6E6FF"/>
                </a:solidFill>
                <a:latin typeface="Arial" charset="0"/>
              </a:rPr>
              <a:pPr algn="l" eaLnBrk="1" hangingPunct="1">
                <a:lnSpc>
                  <a:spcPct val="93000"/>
                </a:lnSpc>
                <a:spcBef>
                  <a:spcPts val="875"/>
                </a:spcBef>
                <a:buClr>
                  <a:srgbClr val="FFFFFF"/>
                </a:buClr>
                <a:buSzPct val="100000"/>
                <a:buFont typeface="Arial" charset="0"/>
                <a:buNone/>
              </a:pPr>
              <a:t>‹#›</a:t>
            </a:fld>
            <a:endParaRPr lang="en-GB" sz="1400">
              <a:solidFill>
                <a:srgbClr val="E6E6FF"/>
              </a:solidFill>
              <a:latin typeface="Arial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445132" y="6472238"/>
            <a:ext cx="30710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sz="1600" i="1" dirty="0" smtClean="0">
                <a:solidFill>
                  <a:schemeClr val="bg1"/>
                </a:solidFill>
                <a:latin typeface="Times New Roman" pitchFamily="18" charset="0"/>
                <a:ea typeface="+mn-ea"/>
              </a:rPr>
              <a:t>Gaia DR1 23  </a:t>
            </a:r>
            <a:r>
              <a:rPr lang="fr-FR" sz="1600" i="1" dirty="0" err="1" smtClean="0">
                <a:solidFill>
                  <a:schemeClr val="bg1"/>
                </a:solidFill>
                <a:latin typeface="Times New Roman" pitchFamily="18" charset="0"/>
                <a:ea typeface="+mn-ea"/>
              </a:rPr>
              <a:t>November</a:t>
            </a:r>
            <a:r>
              <a:rPr lang="fr-FR" sz="1600" i="1" baseline="0" dirty="0" smtClean="0">
                <a:solidFill>
                  <a:schemeClr val="bg1"/>
                </a:solidFill>
                <a:latin typeface="Times New Roman" pitchFamily="18" charset="0"/>
                <a:ea typeface="+mn-ea"/>
              </a:rPr>
              <a:t> 2016</a:t>
            </a:r>
            <a:endParaRPr lang="fr-FR" sz="1600" i="1" dirty="0">
              <a:solidFill>
                <a:schemeClr val="bg1"/>
              </a:solidFill>
              <a:latin typeface="Times New Roman" pitchFamily="18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66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66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66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66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lnSpc>
          <a:spcPct val="170000"/>
        </a:lnSpc>
        <a:spcBef>
          <a:spcPct val="20000"/>
        </a:spcBef>
        <a:spcAft>
          <a:spcPct val="0"/>
        </a:spcAft>
        <a:buClr>
          <a:srgbClr val="FF0000"/>
        </a:buClr>
        <a:buSzPct val="150000"/>
        <a:buChar char="•"/>
        <a:defRPr sz="2000">
          <a:solidFill>
            <a:srgbClr val="003399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lnSpc>
          <a:spcPct val="170000"/>
        </a:lnSpc>
        <a:spcBef>
          <a:spcPct val="20000"/>
        </a:spcBef>
        <a:spcAft>
          <a:spcPct val="0"/>
        </a:spcAft>
        <a:buFont typeface="Wingdings" charset="0"/>
        <a:buChar char="w"/>
        <a:defRPr>
          <a:solidFill>
            <a:srgbClr val="003300"/>
          </a:solidFill>
          <a:latin typeface="+mn-lt"/>
          <a:ea typeface="ＭＳ Ｐゴシック" charset="0"/>
        </a:defRPr>
      </a:lvl2pPr>
      <a:lvl3pPr marL="1162050" indent="-228600" algn="l" rtl="0" eaLnBrk="0" fontAlgn="base" hangingPunct="0">
        <a:lnSpc>
          <a:spcPct val="170000"/>
        </a:lnSpc>
        <a:spcBef>
          <a:spcPct val="20000"/>
        </a:spcBef>
        <a:spcAft>
          <a:spcPct val="0"/>
        </a:spcAft>
        <a:buChar char="–"/>
        <a:defRPr sz="1600">
          <a:solidFill>
            <a:srgbClr val="008000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Times New Roman" pitchFamily="18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Times New Roman" pitchFamily="18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Times New Roman" pitchFamily="18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arxiv.org/abs/1609.05175" TargetMode="External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822325"/>
            <a:ext cx="7772400" cy="1470025"/>
          </a:xfrm>
        </p:spPr>
        <p:txBody>
          <a:bodyPr/>
          <a:lstStyle/>
          <a:p>
            <a:r>
              <a:rPr lang="fr-FR" sz="3200">
                <a:solidFill>
                  <a:srgbClr val="FDFDFD"/>
                </a:solidFill>
                <a:latin typeface="Comic Sans MS" charset="0"/>
              </a:rPr>
              <a:t>Après Hipparcos : Gaia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8133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136" y="116632"/>
            <a:ext cx="6523141" cy="1944216"/>
          </a:xfrm>
        </p:spPr>
        <p:txBody>
          <a:bodyPr/>
          <a:lstStyle/>
          <a:p>
            <a:r>
              <a:rPr lang="fr-FR" sz="3600" dirty="0" err="1" smtClean="0">
                <a:solidFill>
                  <a:srgbClr val="FFFFFF"/>
                </a:solidFill>
              </a:rPr>
              <a:t>Properties</a:t>
            </a:r>
            <a:r>
              <a:rPr lang="fr-FR" sz="3600" dirty="0" smtClean="0">
                <a:solidFill>
                  <a:srgbClr val="FFFFFF"/>
                </a:solidFill>
              </a:rPr>
              <a:t> of the Gaia- DR1</a:t>
            </a:r>
            <a:endParaRPr lang="fr-FR" sz="3600" dirty="0">
              <a:solidFill>
                <a:srgbClr val="FFFFFF"/>
              </a:solidFill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468" y="5863245"/>
            <a:ext cx="1331888" cy="84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901" y="6075532"/>
            <a:ext cx="19605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38" y="5805264"/>
            <a:ext cx="1956435" cy="863254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86720" y="1628800"/>
            <a:ext cx="396044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33CC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dirty="0" smtClean="0">
                <a:solidFill>
                  <a:srgbClr val="FFFFFF"/>
                </a:solidFill>
              </a:rPr>
              <a:t>F. Mignard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20" y="4221088"/>
            <a:ext cx="763284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33CC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dirty="0" smtClean="0">
                <a:solidFill>
                  <a:schemeClr val="accent3"/>
                </a:solidFill>
                <a:latin typeface="Comic Sans MS" charset="0"/>
              </a:rPr>
              <a:t>UCA</a:t>
            </a:r>
            <a:r>
              <a:rPr lang="fr-FR" dirty="0">
                <a:solidFill>
                  <a:schemeClr val="accent3"/>
                </a:solidFill>
                <a:latin typeface="Comic Sans MS" charset="0"/>
              </a:rPr>
              <a:t>/CNRS/ Observatoire de la Côte d'Azur</a:t>
            </a:r>
          </a:p>
          <a:p>
            <a:r>
              <a:rPr lang="fr-FR" dirty="0" smtClean="0">
                <a:solidFill>
                  <a:schemeClr val="accent3"/>
                </a:solidFill>
              </a:rPr>
              <a:t> </a:t>
            </a:r>
            <a:endParaRPr lang="fr-FR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1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54622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10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The Star Catalogue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7249" y="980728"/>
            <a:ext cx="7772400" cy="4896544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A position catalogue for 1.14 billion stars 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full sky coverage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Positional accuracy from 0.5 mas to 15 mas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Aligned to ICRF to 0.1 mas – 0.03 mas/</a:t>
            </a:r>
            <a:r>
              <a:rPr lang="en-GB" dirty="0" err="1" smtClean="0">
                <a:solidFill>
                  <a:schemeClr val="accent3"/>
                </a:solidFill>
                <a:latin typeface="Comic Sans MS" charset="0"/>
              </a:rPr>
              <a:t>yr</a:t>
            </a:r>
            <a:endParaRPr lang="en-GB" dirty="0" smtClean="0">
              <a:solidFill>
                <a:schemeClr val="accent3"/>
              </a:solidFill>
              <a:latin typeface="Comic Sans MS" charset="0"/>
            </a:endParaRP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450 million new sources</a:t>
            </a:r>
          </a:p>
          <a:p>
            <a:pPr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Integrated magnitude for every source</a:t>
            </a:r>
            <a:endParaRPr lang="en-GB" dirty="0">
              <a:solidFill>
                <a:schemeClr val="accent3"/>
              </a:solidFill>
              <a:latin typeface="Comic Sans MS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64288" y="6525344"/>
            <a:ext cx="194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credit : ESA/Gaia/DPAC</a:t>
            </a:r>
            <a:endParaRPr lang="en-GB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70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54622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11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The Star Catalogue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7249" y="573832"/>
            <a:ext cx="7772400" cy="1426165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A position catalogue for 1.14 billion stars </a:t>
            </a:r>
          </a:p>
          <a:p>
            <a:pPr lvl="1" eaLnBrk="1" hangingPunct="1">
              <a:lnSpc>
                <a:spcPct val="14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460 million new sources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64288" y="6525344"/>
            <a:ext cx="194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credit : ESA/Gaia/DPAC</a:t>
            </a:r>
            <a:endParaRPr lang="en-GB" sz="1200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9997"/>
            <a:ext cx="9144000" cy="452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12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54622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12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The Star Catalogue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7249" y="836712"/>
            <a:ext cx="7772400" cy="2999184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Magnitude distribution of the Gaia DR1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64288" y="6525344"/>
            <a:ext cx="194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credit : ESA/Gaia/DPAC</a:t>
            </a:r>
            <a:endParaRPr lang="en-GB" sz="1200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401" y="1628800"/>
            <a:ext cx="6804248" cy="464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22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228600" y="0"/>
            <a:ext cx="9639300" cy="68961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0" y="1272114"/>
            <a:ext cx="8944174" cy="456059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108520" y="6309320"/>
            <a:ext cx="7792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dirty="0" err="1">
                <a:solidFill>
                  <a:schemeClr val="accent3"/>
                </a:solidFill>
              </a:rPr>
              <a:t>Credit</a:t>
            </a:r>
            <a:r>
              <a:rPr lang="fr-FR" sz="1200" dirty="0">
                <a:solidFill>
                  <a:schemeClr val="accent3"/>
                </a:solidFill>
              </a:rPr>
              <a:t>: ESA/Gaia/DPAC</a:t>
            </a:r>
            <a:br>
              <a:rPr lang="fr-FR" sz="1200" dirty="0">
                <a:solidFill>
                  <a:schemeClr val="accent3"/>
                </a:solidFill>
              </a:rPr>
            </a:br>
            <a:r>
              <a:rPr lang="fr-FR" sz="1200" dirty="0">
                <a:solidFill>
                  <a:schemeClr val="accent3"/>
                </a:solidFill>
              </a:rPr>
              <a:t>Image </a:t>
            </a:r>
            <a:r>
              <a:rPr lang="fr-FR" sz="1200" dirty="0" err="1">
                <a:solidFill>
                  <a:schemeClr val="accent3"/>
                </a:solidFill>
              </a:rPr>
              <a:t>generated</a:t>
            </a:r>
            <a:r>
              <a:rPr lang="fr-FR" sz="1200" dirty="0">
                <a:solidFill>
                  <a:schemeClr val="accent3"/>
                </a:solidFill>
              </a:rPr>
              <a:t> by: André </a:t>
            </a:r>
            <a:r>
              <a:rPr lang="fr-FR" sz="1200" dirty="0" err="1">
                <a:solidFill>
                  <a:schemeClr val="accent3"/>
                </a:solidFill>
              </a:rPr>
              <a:t>Moitinho</a:t>
            </a:r>
            <a:r>
              <a:rPr lang="fr-FR" sz="1200" dirty="0">
                <a:solidFill>
                  <a:schemeClr val="accent3"/>
                </a:solidFill>
              </a:rPr>
              <a:t> &amp; </a:t>
            </a:r>
            <a:r>
              <a:rPr lang="fr-FR" sz="1200" dirty="0" err="1">
                <a:solidFill>
                  <a:schemeClr val="accent3"/>
                </a:solidFill>
              </a:rPr>
              <a:t>Márcia</a:t>
            </a:r>
            <a:r>
              <a:rPr lang="fr-FR" sz="1200" dirty="0">
                <a:solidFill>
                  <a:schemeClr val="accent3"/>
                </a:solidFill>
              </a:rPr>
              <a:t> </a:t>
            </a:r>
            <a:r>
              <a:rPr lang="fr-FR" sz="1200" dirty="0" err="1">
                <a:solidFill>
                  <a:schemeClr val="accent3"/>
                </a:solidFill>
              </a:rPr>
              <a:t>Barros</a:t>
            </a:r>
            <a:r>
              <a:rPr lang="fr-FR" sz="1200" dirty="0">
                <a:solidFill>
                  <a:schemeClr val="accent3"/>
                </a:solidFill>
              </a:rPr>
              <a:t> (CENTRA - </a:t>
            </a:r>
            <a:r>
              <a:rPr lang="fr-FR" sz="1200" dirty="0" err="1">
                <a:solidFill>
                  <a:schemeClr val="accent3"/>
                </a:solidFill>
              </a:rPr>
              <a:t>University</a:t>
            </a:r>
            <a:r>
              <a:rPr lang="fr-FR" sz="1200" dirty="0">
                <a:solidFill>
                  <a:schemeClr val="accent3"/>
                </a:solidFill>
              </a:rPr>
              <a:t> of </a:t>
            </a:r>
            <a:r>
              <a:rPr lang="fr-FR" sz="1200" dirty="0" err="1">
                <a:solidFill>
                  <a:schemeClr val="accent3"/>
                </a:solidFill>
              </a:rPr>
              <a:t>Lisbon</a:t>
            </a:r>
            <a:r>
              <a:rPr lang="fr-FR" sz="1200" dirty="0">
                <a:solidFill>
                  <a:schemeClr val="accent3"/>
                </a:solidFill>
              </a:rPr>
              <a:t>) on </a:t>
            </a:r>
            <a:r>
              <a:rPr lang="fr-FR" sz="1200" dirty="0" err="1">
                <a:solidFill>
                  <a:schemeClr val="accent3"/>
                </a:solidFill>
              </a:rPr>
              <a:t>behalf</a:t>
            </a:r>
            <a:r>
              <a:rPr lang="fr-FR" sz="1200" dirty="0">
                <a:solidFill>
                  <a:schemeClr val="accent3"/>
                </a:solidFill>
              </a:rPr>
              <a:t> of DPAC </a:t>
            </a:r>
            <a:endParaRPr lang="en-GB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228600" y="0"/>
            <a:ext cx="9639300" cy="68961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1257300"/>
            <a:ext cx="9937104" cy="47136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859953" y="3855880"/>
            <a:ext cx="1152128" cy="43204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103" y="507312"/>
            <a:ext cx="7219805" cy="31984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745556" y="4189978"/>
            <a:ext cx="1152128" cy="43204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671" y="0"/>
            <a:ext cx="7488832" cy="382476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4542" y="6237312"/>
            <a:ext cx="92963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 err="1">
                <a:solidFill>
                  <a:schemeClr val="accent3"/>
                </a:solidFill>
              </a:rPr>
              <a:t>Credit</a:t>
            </a:r>
            <a:r>
              <a:rPr lang="fr-FR" sz="1100" dirty="0">
                <a:solidFill>
                  <a:schemeClr val="accent3"/>
                </a:solidFill>
              </a:rPr>
              <a:t>: ESA/Gaia/DPAC</a:t>
            </a:r>
            <a:br>
              <a:rPr lang="fr-FR" sz="1100" dirty="0">
                <a:solidFill>
                  <a:schemeClr val="accent3"/>
                </a:solidFill>
              </a:rPr>
            </a:br>
            <a:r>
              <a:rPr lang="fr-FR" sz="1100" dirty="0">
                <a:solidFill>
                  <a:schemeClr val="accent3"/>
                </a:solidFill>
              </a:rPr>
              <a:t>Image </a:t>
            </a:r>
            <a:r>
              <a:rPr lang="fr-FR" sz="1100" dirty="0" err="1" smtClean="0">
                <a:solidFill>
                  <a:schemeClr val="accent3"/>
                </a:solidFill>
              </a:rPr>
              <a:t>generated</a:t>
            </a:r>
            <a:r>
              <a:rPr lang="fr-FR" sz="1100" dirty="0" smtClean="0">
                <a:solidFill>
                  <a:schemeClr val="accent3"/>
                </a:solidFill>
              </a:rPr>
              <a:t> by  A. </a:t>
            </a:r>
            <a:r>
              <a:rPr lang="fr-FR" sz="1100" dirty="0" err="1">
                <a:solidFill>
                  <a:schemeClr val="accent3"/>
                </a:solidFill>
              </a:rPr>
              <a:t>Moitinho</a:t>
            </a:r>
            <a:r>
              <a:rPr lang="fr-FR" sz="1100" dirty="0">
                <a:solidFill>
                  <a:schemeClr val="accent3"/>
                </a:solidFill>
              </a:rPr>
              <a:t> &amp; </a:t>
            </a:r>
            <a:r>
              <a:rPr lang="fr-FR" sz="1100" dirty="0" smtClean="0">
                <a:solidFill>
                  <a:schemeClr val="accent3"/>
                </a:solidFill>
              </a:rPr>
              <a:t>M. </a:t>
            </a:r>
            <a:r>
              <a:rPr lang="fr-FR" sz="1100" dirty="0" err="1" smtClean="0">
                <a:solidFill>
                  <a:schemeClr val="accent3"/>
                </a:solidFill>
              </a:rPr>
              <a:t>Barros</a:t>
            </a:r>
            <a:r>
              <a:rPr lang="fr-FR" sz="1100" dirty="0" smtClean="0">
                <a:solidFill>
                  <a:schemeClr val="accent3"/>
                </a:solidFill>
              </a:rPr>
              <a:t> </a:t>
            </a:r>
            <a:r>
              <a:rPr lang="fr-FR" sz="1100" dirty="0">
                <a:solidFill>
                  <a:schemeClr val="accent3"/>
                </a:solidFill>
              </a:rPr>
              <a:t>(CENTRA - </a:t>
            </a:r>
            <a:r>
              <a:rPr lang="fr-FR" sz="1100" dirty="0" err="1">
                <a:solidFill>
                  <a:schemeClr val="accent3"/>
                </a:solidFill>
              </a:rPr>
              <a:t>University</a:t>
            </a:r>
            <a:r>
              <a:rPr lang="fr-FR" sz="1100" dirty="0">
                <a:solidFill>
                  <a:schemeClr val="accent3"/>
                </a:solidFill>
              </a:rPr>
              <a:t> of </a:t>
            </a:r>
            <a:r>
              <a:rPr lang="fr-FR" sz="1100" dirty="0" err="1">
                <a:solidFill>
                  <a:schemeClr val="accent3"/>
                </a:solidFill>
              </a:rPr>
              <a:t>Lisbon</a:t>
            </a:r>
            <a:r>
              <a:rPr lang="fr-FR" sz="1100" dirty="0" smtClean="0">
                <a:solidFill>
                  <a:schemeClr val="accent3"/>
                </a:solidFill>
              </a:rPr>
              <a:t>) and </a:t>
            </a:r>
            <a:r>
              <a:rPr lang="fr-FR" sz="1100" dirty="0" err="1" smtClean="0">
                <a:solidFill>
                  <a:schemeClr val="accent3"/>
                </a:solidFill>
              </a:rPr>
              <a:t>labelled</a:t>
            </a:r>
            <a:r>
              <a:rPr lang="fr-FR" sz="1100" dirty="0" smtClean="0">
                <a:solidFill>
                  <a:schemeClr val="accent3"/>
                </a:solidFill>
              </a:rPr>
              <a:t>  by F. Mignard (OCA-CNRS) </a:t>
            </a:r>
            <a:r>
              <a:rPr lang="fr-FR" sz="1100" dirty="0">
                <a:solidFill>
                  <a:schemeClr val="accent3"/>
                </a:solidFill>
              </a:rPr>
              <a:t>on </a:t>
            </a:r>
            <a:r>
              <a:rPr lang="fr-FR" sz="1100" dirty="0" err="1">
                <a:solidFill>
                  <a:schemeClr val="accent3"/>
                </a:solidFill>
              </a:rPr>
              <a:t>behalf</a:t>
            </a:r>
            <a:r>
              <a:rPr lang="fr-FR" sz="1100" dirty="0">
                <a:solidFill>
                  <a:schemeClr val="accent3"/>
                </a:solidFill>
              </a:rPr>
              <a:t> of DPAC </a:t>
            </a:r>
            <a:endParaRPr lang="en-GB" sz="11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33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15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714903" cy="69135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42382" y="1340768"/>
            <a:ext cx="6618669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2FFFF"/>
                </a:solidFill>
              </a:rPr>
              <a:t>A 2-million star catalogue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 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with 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 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parallaxes and proper motions</a:t>
            </a:r>
          </a:p>
          <a:p>
            <a:endParaRPr lang="en-GB" sz="3600" dirty="0" smtClean="0">
              <a:solidFill>
                <a:srgbClr val="F2FFFF"/>
              </a:solidFill>
            </a:endParaRPr>
          </a:p>
          <a:p>
            <a:endParaRPr lang="en-GB" sz="3600" dirty="0">
              <a:solidFill>
                <a:srgbClr val="F2FFFF"/>
              </a:solidFill>
            </a:endParaRPr>
          </a:p>
          <a:p>
            <a:endParaRPr lang="en-GB" sz="3600" dirty="0">
              <a:solidFill>
                <a:srgbClr val="F2FFFF"/>
              </a:solidFill>
            </a:endParaRPr>
          </a:p>
          <a:p>
            <a:r>
              <a:rPr lang="en-GB" sz="2800" dirty="0" smtClean="0">
                <a:solidFill>
                  <a:srgbClr val="F2FFFF"/>
                </a:solidFill>
              </a:rPr>
              <a:t>the most accurate ever</a:t>
            </a:r>
            <a:endParaRPr lang="en-GB" sz="2800" dirty="0">
              <a:solidFill>
                <a:srgbClr val="F2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894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08520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16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>
                <a:solidFill>
                  <a:srgbClr val="FFFF00"/>
                </a:solidFill>
                <a:latin typeface="Comic Sans MS" charset="0"/>
              </a:rPr>
              <a:t>Content of the  Gaia  Data Release I (Gaia DR1)</a:t>
            </a: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1430" y="789783"/>
            <a:ext cx="8280920" cy="5904656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Combined solution between Gaia and  </a:t>
            </a:r>
            <a:r>
              <a:rPr lang="en-GB" dirty="0" err="1" smtClean="0">
                <a:solidFill>
                  <a:srgbClr val="FFFF00"/>
                </a:solidFill>
                <a:latin typeface="Comic Sans MS" charset="0"/>
              </a:rPr>
              <a:t>Hipparcos</a:t>
            </a: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/</a:t>
            </a:r>
            <a:r>
              <a:rPr lang="en-GB" dirty="0" err="1" smtClean="0">
                <a:solidFill>
                  <a:srgbClr val="FFFF00"/>
                </a:solidFill>
                <a:latin typeface="Comic Sans MS" charset="0"/>
              </a:rPr>
              <a:t>Tycho</a:t>
            </a: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(TGAS)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2.06 million sources, mainly G &lt; 11.5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positions, distances, proper motion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no bright stars  ( G &lt;6), no high PM stars (</a:t>
            </a:r>
            <a:r>
              <a:rPr lang="en-GB" dirty="0" smtClean="0">
                <a:solidFill>
                  <a:schemeClr val="accent3"/>
                </a:solidFill>
                <a:latin typeface="Symbol" charset="2"/>
                <a:cs typeface="Symbol" charset="2"/>
              </a:rPr>
              <a:t>m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 &lt; 3.5 "/</a:t>
            </a:r>
            <a:r>
              <a:rPr lang="en-GB" dirty="0" err="1" smtClean="0">
                <a:solidFill>
                  <a:schemeClr val="accent3"/>
                </a:solidFill>
                <a:latin typeface="Comic Sans MS" charset="0"/>
              </a:rPr>
              <a:t>yr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)</a:t>
            </a:r>
          </a:p>
          <a:p>
            <a:pPr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Median position uncertainty : 0.23 mas (in  2015.0)</a:t>
            </a:r>
          </a:p>
          <a:p>
            <a:pPr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Parallax accuracy ~ 0.3 – 0.6 mas  - median = 0.32  mas</a:t>
            </a:r>
            <a:endParaRPr lang="en-GB" dirty="0">
              <a:solidFill>
                <a:schemeClr val="accent3"/>
              </a:solidFill>
              <a:latin typeface="Comic Sans MS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Proper motion accuracy 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  <a:sym typeface="Wingdings"/>
              </a:rPr>
              <a:t></a:t>
            </a:r>
            <a:endParaRPr lang="en-GB" dirty="0" smtClean="0">
              <a:solidFill>
                <a:schemeClr val="accent3"/>
              </a:solidFill>
              <a:latin typeface="Comic Sans MS" charset="0"/>
            </a:endParaRP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                         </a:t>
            </a:r>
            <a:endParaRPr lang="en-GB" dirty="0">
              <a:solidFill>
                <a:schemeClr val="accent3"/>
              </a:solidFill>
              <a:latin typeface="Comic Sans MS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39952" y="5301208"/>
            <a:ext cx="231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FF00"/>
                </a:solidFill>
              </a:rPr>
              <a:t>Tycho</a:t>
            </a:r>
            <a:r>
              <a:rPr lang="en-GB" dirty="0" smtClean="0">
                <a:solidFill>
                  <a:srgbClr val="FFFF00"/>
                </a:solidFill>
              </a:rPr>
              <a:t>  ~ 1.2 mas/</a:t>
            </a:r>
            <a:r>
              <a:rPr lang="en-GB" dirty="0" err="1" smtClean="0">
                <a:solidFill>
                  <a:srgbClr val="FFFF00"/>
                </a:solidFill>
              </a:rPr>
              <a:t>yr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9952" y="4797152"/>
            <a:ext cx="2907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FF00"/>
                </a:solidFill>
              </a:rPr>
              <a:t>Hipparcos</a:t>
            </a:r>
            <a:r>
              <a:rPr lang="en-GB" dirty="0" smtClean="0">
                <a:solidFill>
                  <a:srgbClr val="FFFF00"/>
                </a:solidFill>
              </a:rPr>
              <a:t>  ~ 0.07 mas/</a:t>
            </a:r>
            <a:r>
              <a:rPr lang="en-GB" dirty="0" err="1" smtClean="0">
                <a:solidFill>
                  <a:srgbClr val="FFFF00"/>
                </a:solidFill>
              </a:rPr>
              <a:t>yr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94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08520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17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TGAS Parallaxes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332656"/>
            <a:ext cx="8280920" cy="1224136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Accuracy of Parallaxes</a:t>
            </a:r>
          </a:p>
          <a:p>
            <a:pPr lvl="1" eaLnBrk="1" hangingPunct="1"/>
            <a:r>
              <a:rPr lang="en-GB" dirty="0">
                <a:solidFill>
                  <a:schemeClr val="accent3"/>
                </a:solidFill>
                <a:latin typeface="Comic Sans MS" charset="0"/>
              </a:rPr>
              <a:t> 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2 to 3 times better than </a:t>
            </a:r>
            <a:r>
              <a:rPr lang="en-GB" dirty="0" err="1" smtClean="0">
                <a:solidFill>
                  <a:schemeClr val="accent3"/>
                </a:solidFill>
                <a:latin typeface="Comic Sans MS" charset="0"/>
              </a:rPr>
              <a:t>Hipparcos</a:t>
            </a:r>
            <a:endParaRPr lang="en-GB" dirty="0" smtClean="0">
              <a:solidFill>
                <a:schemeClr val="accent3"/>
              </a:solidFill>
              <a:latin typeface="Comic Sans MS" charset="0"/>
            </a:endParaRPr>
          </a:p>
          <a:p>
            <a:pPr lvl="1" eaLnBrk="1" hangingPunct="1"/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x20 for the number of stars</a:t>
            </a:r>
            <a:endParaRPr lang="en-GB" dirty="0">
              <a:solidFill>
                <a:schemeClr val="accent3"/>
              </a:solidFill>
              <a:latin typeface="Comic Sans MS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40904" y="6439486"/>
            <a:ext cx="194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credit : ESA/Gaia/DPAC</a:t>
            </a:r>
            <a:endParaRPr lang="en-GB" sz="1200" dirty="0">
              <a:solidFill>
                <a:srgbClr val="FFFF00"/>
              </a:solidFill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35496" y="1992264"/>
            <a:ext cx="9144000" cy="4317056"/>
            <a:chOff x="110161" y="1556792"/>
            <a:chExt cx="9144000" cy="431705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161" y="1556792"/>
              <a:ext cx="9144000" cy="431705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110161" y="1556792"/>
              <a:ext cx="1221479" cy="72008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rgbClr val="003300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154201" y="1556792"/>
              <a:ext cx="648072" cy="64807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rgbClr val="003300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63270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04875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18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9472"/>
            <a:ext cx="7772400" cy="4572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Quality of TGAS parallaxes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7544" y="476672"/>
            <a:ext cx="8496944" cy="3024336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TGAS and </a:t>
            </a:r>
            <a:r>
              <a:rPr lang="en-GB" dirty="0" err="1" smtClean="0">
                <a:solidFill>
                  <a:srgbClr val="FFFF00"/>
                </a:solidFill>
                <a:latin typeface="Comic Sans MS" charset="0"/>
              </a:rPr>
              <a:t>Hipparcos</a:t>
            </a: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 parallaxes independent</a:t>
            </a:r>
          </a:p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Realistic errors published</a:t>
            </a:r>
          </a:p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Global zero point offset ~ -0.04 mas, local systematic ~0.3 mas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840904" y="6525344"/>
            <a:ext cx="194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credit : ESA/Gaia/DPAC</a:t>
            </a:r>
            <a:endParaRPr lang="en-GB" sz="1200" dirty="0">
              <a:solidFill>
                <a:srgbClr val="FFFF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901" y="2453551"/>
            <a:ext cx="5746003" cy="41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80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04875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19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9472"/>
            <a:ext cx="7772400" cy="4572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Visual improvement in distances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037813" y="6525344"/>
            <a:ext cx="1546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credit L. </a:t>
            </a:r>
            <a:r>
              <a:rPr lang="en-GB" sz="1200" dirty="0" err="1" smtClean="0">
                <a:solidFill>
                  <a:srgbClr val="FFFF00"/>
                </a:solidFill>
              </a:rPr>
              <a:t>Lindegren</a:t>
            </a:r>
            <a:endParaRPr lang="en-GB" sz="1200" dirty="0">
              <a:solidFill>
                <a:srgbClr val="FFFF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8" y="1340768"/>
            <a:ext cx="9144000" cy="470115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00795" y="784898"/>
            <a:ext cx="1184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TGAS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03188" y="784898"/>
            <a:ext cx="1849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Hipparcos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213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0" y="-10171"/>
            <a:ext cx="9163050" cy="6886575"/>
            <a:chOff x="-12" y="0"/>
            <a:chExt cx="5772" cy="4176"/>
          </a:xfrm>
        </p:grpSpPr>
        <p:pic>
          <p:nvPicPr>
            <p:cNvPr id="54278" name="Picture 3" descr="SPCS_May2004_gaia_MW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9" name="Line 4"/>
            <p:cNvSpPr>
              <a:spLocks noChangeShapeType="1"/>
            </p:cNvSpPr>
            <p:nvPr/>
          </p:nvSpPr>
          <p:spPr bwMode="auto">
            <a:xfrm>
              <a:off x="5748" y="0"/>
              <a:ext cx="0" cy="4176"/>
            </a:xfrm>
            <a:prstGeom prst="line">
              <a:avLst/>
            </a:prstGeom>
            <a:noFill/>
            <a:ln w="38100">
              <a:solidFill>
                <a:srgbClr val="3A3A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54280" name="Line 5"/>
            <p:cNvSpPr>
              <a:spLocks noChangeShapeType="1"/>
            </p:cNvSpPr>
            <p:nvPr/>
          </p:nvSpPr>
          <p:spPr bwMode="auto">
            <a:xfrm>
              <a:off x="-12" y="0"/>
              <a:ext cx="0" cy="4176"/>
            </a:xfrm>
            <a:prstGeom prst="line">
              <a:avLst/>
            </a:prstGeom>
            <a:noFill/>
            <a:ln w="38100">
              <a:solidFill>
                <a:srgbClr val="3A3A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542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9900"/>
                </a:solidFill>
                <a:latin typeface="Comic Sans MS" charset="0"/>
              </a:rPr>
              <a:t>The Gaia Mission</a:t>
            </a:r>
            <a:endParaRPr lang="en-GB" dirty="0">
              <a:solidFill>
                <a:srgbClr val="FF9900"/>
              </a:solidFill>
              <a:latin typeface="Comic Sans MS" charset="0"/>
            </a:endParaRPr>
          </a:p>
        </p:txBody>
      </p:sp>
      <p:sp>
        <p:nvSpPr>
          <p:cNvPr id="5427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61938" y="742950"/>
            <a:ext cx="8882062" cy="4630738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sz="2400" dirty="0" smtClean="0">
                <a:solidFill>
                  <a:srgbClr val="F8FE06"/>
                </a:solidFill>
                <a:latin typeface="Comic Sans MS" charset="0"/>
              </a:rPr>
              <a:t>Mission of ESA selected in 2000</a:t>
            </a:r>
          </a:p>
          <a:p>
            <a:pPr>
              <a:lnSpc>
                <a:spcPct val="130000"/>
              </a:lnSpc>
            </a:pPr>
            <a:r>
              <a:rPr lang="en-GB" sz="2400" dirty="0" smtClean="0">
                <a:solidFill>
                  <a:srgbClr val="F8FE06"/>
                </a:solidFill>
                <a:latin typeface="Comic Sans MS" charset="0"/>
              </a:rPr>
              <a:t>Launched on 19  December 2013</a:t>
            </a:r>
          </a:p>
          <a:p>
            <a:pPr>
              <a:lnSpc>
                <a:spcPct val="130000"/>
              </a:lnSpc>
            </a:pPr>
            <a:endParaRPr lang="en-GB" sz="2400" dirty="0" smtClean="0">
              <a:solidFill>
                <a:srgbClr val="FFFFFF"/>
              </a:solidFill>
              <a:latin typeface="Comic Sans MS" charset="0"/>
            </a:endParaRPr>
          </a:p>
          <a:p>
            <a:pPr>
              <a:lnSpc>
                <a:spcPct val="130000"/>
              </a:lnSpc>
            </a:pPr>
            <a:r>
              <a:rPr lang="en-GB" sz="2400" dirty="0" smtClean="0">
                <a:solidFill>
                  <a:srgbClr val="F8FE06"/>
                </a:solidFill>
                <a:latin typeface="Comic Sans MS" charset="0"/>
              </a:rPr>
              <a:t>Goal : Study of the history, composition of the Milky Way</a:t>
            </a:r>
          </a:p>
          <a:p>
            <a:pPr lvl="1">
              <a:lnSpc>
                <a:spcPct val="130000"/>
              </a:lnSpc>
            </a:pPr>
            <a:r>
              <a:rPr lang="en-GB" sz="2000" dirty="0" smtClean="0">
                <a:solidFill>
                  <a:srgbClr val="FFFFFF"/>
                </a:solidFill>
                <a:latin typeface="Comic Sans MS" charset="0"/>
              </a:rPr>
              <a:t>Observation of a 1 billion stars to magnitude 20 </a:t>
            </a:r>
          </a:p>
          <a:p>
            <a:pPr lvl="1">
              <a:lnSpc>
                <a:spcPct val="130000"/>
              </a:lnSpc>
            </a:pPr>
            <a:r>
              <a:rPr lang="en-GB" sz="2000" dirty="0" smtClean="0">
                <a:solidFill>
                  <a:srgbClr val="FFFFFF"/>
                </a:solidFill>
                <a:latin typeface="Comic Sans MS" charset="0"/>
              </a:rPr>
              <a:t>Distance measurement from parallaxes </a:t>
            </a:r>
            <a:r>
              <a:rPr lang="en-GB" sz="2000" dirty="0" smtClean="0">
                <a:solidFill>
                  <a:srgbClr val="FFFFFF"/>
                </a:solidFill>
                <a:latin typeface="Comic Sans MS" charset="0"/>
                <a:sym typeface="Wingdings" charset="0"/>
              </a:rPr>
              <a:t>  0" 000 01</a:t>
            </a:r>
            <a:endParaRPr lang="en-GB" sz="2000" dirty="0" smtClean="0">
              <a:solidFill>
                <a:srgbClr val="FFFFFF"/>
              </a:solidFill>
              <a:latin typeface="Comic Sans MS" charset="0"/>
            </a:endParaRPr>
          </a:p>
          <a:p>
            <a:pPr lvl="1">
              <a:lnSpc>
                <a:spcPct val="130000"/>
              </a:lnSpc>
            </a:pPr>
            <a:r>
              <a:rPr lang="en-GB" sz="2000" dirty="0" smtClean="0">
                <a:solidFill>
                  <a:srgbClr val="FFFFFF"/>
                </a:solidFill>
                <a:latin typeface="Comic Sans MS" charset="0"/>
              </a:rPr>
              <a:t>Radial velocities, spectrophotometry</a:t>
            </a:r>
          </a:p>
          <a:p>
            <a:pPr lvl="1">
              <a:lnSpc>
                <a:spcPct val="130000"/>
              </a:lnSpc>
            </a:pPr>
            <a:endParaRPr lang="en-GB" sz="20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7369" name="Text Box 25"/>
          <p:cNvSpPr txBox="1">
            <a:spLocks noChangeArrowheads="1"/>
          </p:cNvSpPr>
          <p:nvPr/>
        </p:nvSpPr>
        <p:spPr bwMode="auto">
          <a:xfrm>
            <a:off x="1832299" y="5997575"/>
            <a:ext cx="49253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GB" sz="2800" smtClean="0">
                <a:solidFill>
                  <a:srgbClr val="FDFDFD"/>
                </a:solidFill>
              </a:rPr>
              <a:t>10 µas ~  1 coin on the Moon!</a:t>
            </a:r>
            <a:endParaRPr lang="en-GB" sz="2800">
              <a:solidFill>
                <a:srgbClr val="FDFDFD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80528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20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0"/>
            <a:ext cx="7412360" cy="4572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Red Clump with TGAS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57768" y="620688"/>
            <a:ext cx="8624249" cy="805924"/>
          </a:xfrm>
          <a:ln>
            <a:noFill/>
          </a:ln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Distribution of M</a:t>
            </a:r>
            <a:r>
              <a:rPr lang="en-GB" baseline="-25000" dirty="0" smtClean="0">
                <a:solidFill>
                  <a:srgbClr val="FFFF00"/>
                </a:solidFill>
                <a:latin typeface="Comic Sans MS" charset="0"/>
              </a:rPr>
              <a:t>G </a:t>
            </a: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 for stars with :</a:t>
            </a:r>
            <a:endParaRPr lang="en-GB" dirty="0">
              <a:solidFill>
                <a:schemeClr val="accent3"/>
              </a:solidFill>
              <a:latin typeface="Comic Sans MS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76872"/>
            <a:ext cx="6012160" cy="4021069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4644008" y="620688"/>
            <a:ext cx="1415544" cy="1022020"/>
            <a:chOff x="4812640" y="822804"/>
            <a:chExt cx="991796" cy="717329"/>
          </a:xfrm>
        </p:grpSpPr>
        <p:sp>
          <p:nvSpPr>
            <p:cNvPr id="5" name="Rectangle 4"/>
            <p:cNvSpPr/>
            <p:nvPr/>
          </p:nvSpPr>
          <p:spPr bwMode="auto">
            <a:xfrm>
              <a:off x="4812640" y="822804"/>
              <a:ext cx="991796" cy="717329"/>
            </a:xfrm>
            <a:prstGeom prst="rect">
              <a:avLst/>
            </a:prstGeom>
            <a:solidFill>
              <a:srgbClr val="FDFDFD"/>
            </a:solidFill>
            <a:ln w="12700" cap="flat" cmpd="sng" algn="ctr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rgbClr val="003300"/>
                </a:solidFill>
                <a:effectLst/>
                <a:latin typeface="Comic Sans MS" pitchFamily="66" charset="0"/>
              </a:endParaRPr>
            </a:p>
          </p:txBody>
        </p:sp>
        <p:graphicFrame>
          <p:nvGraphicFramePr>
            <p:cNvPr id="4" name="Obje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82831625"/>
                </p:ext>
              </p:extLst>
            </p:nvPr>
          </p:nvGraphicFramePr>
          <p:xfrm>
            <a:off x="4903944" y="911470"/>
            <a:ext cx="820184" cy="570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…quation" r:id="rId4" imgW="876300" imgH="609600" progId="Equation.3">
                    <p:embed/>
                  </p:oleObj>
                </mc:Choice>
                <mc:Fallback>
                  <p:oleObj name="…quation" r:id="rId4" imgW="876300" imgH="609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903944" y="911470"/>
                          <a:ext cx="820184" cy="570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ZoneTexte 9"/>
          <p:cNvSpPr txBox="1"/>
          <p:nvPr/>
        </p:nvSpPr>
        <p:spPr>
          <a:xfrm>
            <a:off x="6748832" y="6381328"/>
            <a:ext cx="2051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credit : </a:t>
            </a:r>
            <a:r>
              <a:rPr lang="en-GB" sz="1200" dirty="0" smtClean="0">
                <a:solidFill>
                  <a:srgbClr val="FFFF00"/>
                </a:solidFill>
              </a:rPr>
              <a:t>Brown et al., 2016</a:t>
            </a:r>
            <a:endParaRPr lang="en-GB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76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08520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21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TGAS  Proper Motions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1560" y="404664"/>
            <a:ext cx="8280920" cy="648072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Combined solution between Gaia and  </a:t>
            </a:r>
            <a:r>
              <a:rPr lang="en-GB" dirty="0" err="1" smtClean="0">
                <a:solidFill>
                  <a:srgbClr val="FFFF00"/>
                </a:solidFill>
                <a:latin typeface="Comic Sans MS" charset="0"/>
              </a:rPr>
              <a:t>Hipparcos</a:t>
            </a: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/</a:t>
            </a:r>
            <a:r>
              <a:rPr lang="en-GB" dirty="0" err="1" smtClean="0">
                <a:solidFill>
                  <a:srgbClr val="FFFF00"/>
                </a:solidFill>
                <a:latin typeface="Comic Sans MS" charset="0"/>
              </a:rPr>
              <a:t>Tycho</a:t>
            </a: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(TGAS)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840904" y="6525344"/>
            <a:ext cx="194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credit : ESA/Gaia/DPAC</a:t>
            </a:r>
            <a:endParaRPr lang="en-GB" sz="1200" dirty="0">
              <a:solidFill>
                <a:srgbClr val="FFFF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580" y="4133114"/>
            <a:ext cx="5309852" cy="244405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223" y="1303302"/>
            <a:ext cx="5362209" cy="2468156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323528" y="2398822"/>
            <a:ext cx="2111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accent3"/>
                </a:solidFill>
              </a:rPr>
              <a:t>Tycho</a:t>
            </a:r>
            <a:r>
              <a:rPr lang="en-GB" dirty="0" smtClean="0">
                <a:solidFill>
                  <a:schemeClr val="accent3"/>
                </a:solidFill>
              </a:rPr>
              <a:t>  ~ 1 mas/</a:t>
            </a:r>
            <a:r>
              <a:rPr lang="en-GB" dirty="0" err="1" smtClean="0">
                <a:solidFill>
                  <a:schemeClr val="accent3"/>
                </a:solidFill>
              </a:rPr>
              <a:t>yr</a:t>
            </a:r>
            <a:endParaRPr lang="en-GB" dirty="0" smtClean="0">
              <a:solidFill>
                <a:schemeClr val="accent3"/>
              </a:solidFill>
            </a:endParaRPr>
          </a:p>
          <a:p>
            <a:r>
              <a:rPr lang="en-GB" dirty="0" smtClean="0">
                <a:solidFill>
                  <a:schemeClr val="accent3"/>
                </a:solidFill>
              </a:rPr>
              <a:t>2 million stars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837" y="5103430"/>
            <a:ext cx="2907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accent3"/>
                </a:solidFill>
              </a:rPr>
              <a:t>Hipparcos</a:t>
            </a:r>
            <a:r>
              <a:rPr lang="en-GB" dirty="0" smtClean="0">
                <a:solidFill>
                  <a:schemeClr val="accent3"/>
                </a:solidFill>
              </a:rPr>
              <a:t>  ~ 0.05 mas/</a:t>
            </a:r>
            <a:r>
              <a:rPr lang="en-GB" dirty="0" err="1" smtClean="0">
                <a:solidFill>
                  <a:schemeClr val="accent3"/>
                </a:solidFill>
              </a:rPr>
              <a:t>yr</a:t>
            </a:r>
            <a:endParaRPr lang="en-GB" dirty="0" smtClean="0">
              <a:solidFill>
                <a:schemeClr val="accent3"/>
              </a:solidFill>
            </a:endParaRPr>
          </a:p>
          <a:p>
            <a:r>
              <a:rPr lang="en-GB" dirty="0" smtClean="0">
                <a:solidFill>
                  <a:schemeClr val="accent3"/>
                </a:solidFill>
              </a:rPr>
              <a:t>100,000 stars</a:t>
            </a:r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057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08520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22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TGAS  Proper Motions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71600" y="404664"/>
            <a:ext cx="5544616" cy="1944216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Difference </a:t>
            </a:r>
            <a:r>
              <a:rPr lang="en-GB" dirty="0" err="1" smtClean="0">
                <a:solidFill>
                  <a:srgbClr val="FFFF00"/>
                </a:solidFill>
                <a:latin typeface="Comic Sans MS" charset="0"/>
              </a:rPr>
              <a:t>Tycho</a:t>
            </a: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 – TGAS</a:t>
            </a:r>
          </a:p>
          <a:p>
            <a:pPr lvl="1" eaLnBrk="1" hangingPunct="1"/>
            <a:r>
              <a:rPr lang="en-GB" dirty="0" smtClean="0">
                <a:solidFill>
                  <a:srgbClr val="F2FFFF"/>
                </a:solidFill>
                <a:latin typeface="Comic Sans MS" charset="0"/>
              </a:rPr>
              <a:t>large zone systematic errors</a:t>
            </a:r>
          </a:p>
          <a:p>
            <a:pPr lvl="1" eaLnBrk="1" hangingPunct="1"/>
            <a:r>
              <a:rPr lang="en-GB" dirty="0" smtClean="0">
                <a:solidFill>
                  <a:srgbClr val="F2FFFF"/>
                </a:solidFill>
                <a:latin typeface="Comic Sans MS" charset="0"/>
              </a:rPr>
              <a:t>linked to the Carte du </a:t>
            </a:r>
            <a:r>
              <a:rPr lang="en-GB" dirty="0" err="1" smtClean="0">
                <a:solidFill>
                  <a:srgbClr val="F2FFFF"/>
                </a:solidFill>
                <a:latin typeface="Comic Sans MS" charset="0"/>
              </a:rPr>
              <a:t>Ciel</a:t>
            </a:r>
            <a:endParaRPr lang="en-GB" dirty="0" smtClean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629536" y="6525344"/>
            <a:ext cx="236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credit : </a:t>
            </a:r>
            <a:r>
              <a:rPr lang="en-GB" sz="1200" dirty="0" err="1" smtClean="0">
                <a:solidFill>
                  <a:srgbClr val="FFFF00"/>
                </a:solidFill>
              </a:rPr>
              <a:t>Lindegren</a:t>
            </a:r>
            <a:r>
              <a:rPr lang="en-GB" sz="1200" dirty="0" smtClean="0">
                <a:solidFill>
                  <a:srgbClr val="FFFF00"/>
                </a:solidFill>
              </a:rPr>
              <a:t> et al. , 2016</a:t>
            </a:r>
            <a:endParaRPr lang="en-GB" sz="1200" dirty="0">
              <a:solidFill>
                <a:srgbClr val="FFFF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4" name="Image 3" descr="Screen Shot 2016-11-22 at 15.42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44" y="2119447"/>
            <a:ext cx="7161712" cy="443140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36031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54622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23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Application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766705"/>
            <a:ext cx="6718216" cy="582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57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36512" y="-7484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24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Validation  TGAS parallaxes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0" y="764704"/>
            <a:ext cx="8202488" cy="910952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Two solutions with independent data  ('Split FOV solutions')</a:t>
            </a:r>
          </a:p>
          <a:p>
            <a:pPr marL="457200" lvl="1" indent="0" eaLnBrk="1" hangingPunct="1">
              <a:buNone/>
            </a:pPr>
            <a:endParaRPr lang="en-GB" dirty="0" smtClean="0">
              <a:solidFill>
                <a:schemeClr val="accent3"/>
              </a:solidFill>
              <a:latin typeface="Comic Sans MS" charset="0"/>
            </a:endParaRPr>
          </a:p>
        </p:txBody>
      </p:sp>
      <p:pic>
        <p:nvPicPr>
          <p:cNvPr id="2" name="Image 1" descr="Screen Shot 2016-11-22 at 15.37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7348148" cy="432337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4011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04875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25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The Pleiades debate: a hot topic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43608" y="476672"/>
            <a:ext cx="5544616" cy="648072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The cluster distance has been reanalysed</a:t>
            </a:r>
          </a:p>
          <a:p>
            <a:pPr lvl="1" eaLnBrk="1" hangingPunct="1"/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no final conclusion yet  but …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840904" y="6525344"/>
            <a:ext cx="194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credit : ESA/Gaia/DPAC</a:t>
            </a:r>
            <a:endParaRPr lang="en-GB" sz="1200" dirty="0">
              <a:solidFill>
                <a:srgbClr val="FFFF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75444"/>
            <a:ext cx="4563969" cy="48855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99385" y="2780928"/>
            <a:ext cx="2844615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 smtClean="0">
                <a:solidFill>
                  <a:srgbClr val="F2FFFF"/>
                </a:solidFill>
              </a:rPr>
              <a:t>This is the only cluster with a significant difference with </a:t>
            </a:r>
            <a:r>
              <a:rPr lang="en-GB" dirty="0" err="1" smtClean="0">
                <a:solidFill>
                  <a:srgbClr val="F2FFFF"/>
                </a:solidFill>
              </a:rPr>
              <a:t>Hipparcos</a:t>
            </a:r>
            <a:endParaRPr lang="en-GB" dirty="0">
              <a:solidFill>
                <a:srgbClr val="F2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58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26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714903" cy="69135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16939" y="1340768"/>
            <a:ext cx="7869562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F2FFFF"/>
                </a:solidFill>
              </a:rPr>
              <a:t>2200 Reference Frame Quasars</a:t>
            </a:r>
          </a:p>
          <a:p>
            <a:r>
              <a:rPr lang="en-GB" sz="4000" dirty="0" smtClean="0">
                <a:solidFill>
                  <a:srgbClr val="F2FFFF"/>
                </a:solidFill>
              </a:rPr>
              <a:t> </a:t>
            </a:r>
          </a:p>
          <a:p>
            <a:r>
              <a:rPr lang="en-GB" sz="4000" dirty="0" smtClean="0">
                <a:solidFill>
                  <a:srgbClr val="F2FFFF"/>
                </a:solidFill>
              </a:rPr>
              <a:t> </a:t>
            </a:r>
          </a:p>
          <a:p>
            <a:endParaRPr lang="en-GB" sz="4000" dirty="0" smtClean="0">
              <a:solidFill>
                <a:srgbClr val="F2FFFF"/>
              </a:solidFill>
            </a:endParaRPr>
          </a:p>
          <a:p>
            <a:r>
              <a:rPr lang="en-GB" sz="3200" dirty="0" smtClean="0">
                <a:solidFill>
                  <a:srgbClr val="F2FFFF"/>
                </a:solidFill>
              </a:rPr>
              <a:t>the best frame ever in optics</a:t>
            </a:r>
          </a:p>
          <a:p>
            <a:endParaRPr lang="en-GB" sz="4000" dirty="0">
              <a:solidFill>
                <a:srgbClr val="F2FFFF"/>
              </a:solidFill>
            </a:endParaRPr>
          </a:p>
          <a:p>
            <a:endParaRPr lang="en-GB" sz="4000" dirty="0">
              <a:solidFill>
                <a:srgbClr val="F2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1071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04875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27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Reference Frame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39721" y="908720"/>
            <a:ext cx="6696744" cy="3384376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Solution of position for 2200 ICRF sources</a:t>
            </a:r>
          </a:p>
          <a:p>
            <a:pPr lvl="1" eaLnBrk="1" hangingPunct="1"/>
            <a:r>
              <a:rPr lang="en-GB" dirty="0" smtClean="0">
                <a:solidFill>
                  <a:srgbClr val="F2FFFF"/>
                </a:solidFill>
                <a:latin typeface="Comic Sans MS" charset="0"/>
              </a:rPr>
              <a:t>accuracy floor of 0.2 mas</a:t>
            </a:r>
          </a:p>
          <a:p>
            <a:pPr lvl="1" eaLnBrk="1" hangingPunct="1"/>
            <a:r>
              <a:rPr lang="en-GB" dirty="0" smtClean="0">
                <a:solidFill>
                  <a:srgbClr val="F2FFFF"/>
                </a:solidFill>
                <a:latin typeface="Comic Sans MS" charset="0"/>
              </a:rPr>
              <a:t>optical magnitude for the first time for most of them</a:t>
            </a:r>
          </a:p>
          <a:p>
            <a:pPr lvl="1" eaLnBrk="1" hangingPunct="1"/>
            <a:r>
              <a:rPr lang="en-GB" dirty="0" smtClean="0">
                <a:solidFill>
                  <a:srgbClr val="F2FFFF"/>
                </a:solidFill>
                <a:latin typeface="Comic Sans MS" charset="0"/>
              </a:rPr>
              <a:t>Global agreement with Radio positions to &lt; 1 mas</a:t>
            </a:r>
          </a:p>
          <a:p>
            <a:pPr lvl="1" eaLnBrk="1" hangingPunct="1"/>
            <a:r>
              <a:rPr lang="en-GB" dirty="0" err="1" smtClean="0">
                <a:solidFill>
                  <a:srgbClr val="F2FFFF"/>
                </a:solidFill>
                <a:latin typeface="Comic Sans MS" charset="0"/>
              </a:rPr>
              <a:t>Hipparcos</a:t>
            </a:r>
            <a:r>
              <a:rPr lang="en-GB" dirty="0" smtClean="0">
                <a:solidFill>
                  <a:srgbClr val="F2FFFF"/>
                </a:solidFill>
                <a:latin typeface="Comic Sans MS" charset="0"/>
              </a:rPr>
              <a:t> frame with rotation of 0.24 mas/</a:t>
            </a:r>
            <a:r>
              <a:rPr lang="en-GB" dirty="0" err="1" smtClean="0">
                <a:solidFill>
                  <a:srgbClr val="F2FFFF"/>
                </a:solidFill>
                <a:latin typeface="Comic Sans MS" charset="0"/>
              </a:rPr>
              <a:t>yr</a:t>
            </a:r>
            <a:endParaRPr lang="en-GB" dirty="0" smtClean="0">
              <a:solidFill>
                <a:srgbClr val="F2FFFF"/>
              </a:solidFill>
              <a:latin typeface="Comic Sans MS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804248" y="6597352"/>
            <a:ext cx="194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credit : ESA/Gaia/DPAC</a:t>
            </a:r>
            <a:endParaRPr lang="en-GB" sz="1200" dirty="0">
              <a:solidFill>
                <a:srgbClr val="FFFF00"/>
              </a:solidFill>
            </a:endParaRPr>
          </a:p>
        </p:txBody>
      </p:sp>
      <p:grpSp>
        <p:nvGrpSpPr>
          <p:cNvPr id="21" name="Grouper 20"/>
          <p:cNvGrpSpPr/>
          <p:nvPr/>
        </p:nvGrpSpPr>
        <p:grpSpPr>
          <a:xfrm>
            <a:off x="1691680" y="3800358"/>
            <a:ext cx="4254748" cy="2553961"/>
            <a:chOff x="2549500" y="4054802"/>
            <a:chExt cx="4254748" cy="2553961"/>
          </a:xfrm>
        </p:grpSpPr>
        <p:sp>
          <p:nvSpPr>
            <p:cNvPr id="20" name="Rectangle 19"/>
            <p:cNvSpPr/>
            <p:nvPr/>
          </p:nvSpPr>
          <p:spPr bwMode="auto">
            <a:xfrm>
              <a:off x="2549500" y="4054802"/>
              <a:ext cx="4254748" cy="2553961"/>
            </a:xfrm>
            <a:prstGeom prst="rect">
              <a:avLst/>
            </a:prstGeom>
            <a:solidFill>
              <a:srgbClr val="FDFDFD"/>
            </a:solidFill>
            <a:ln w="12700" cap="flat" cmpd="sng" algn="ctr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rgbClr val="003300"/>
                </a:solidFill>
                <a:effectLst/>
                <a:latin typeface="Comic Sans MS" pitchFamily="66" charset="0"/>
              </a:endParaRPr>
            </a:p>
          </p:txBody>
        </p:sp>
        <p:pic>
          <p:nvPicPr>
            <p:cNvPr id="6" name="Image 5" descr="Gmag_ICRF_DR1Sol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500" y="4054802"/>
              <a:ext cx="4254748" cy="2542550"/>
            </a:xfrm>
            <a:prstGeom prst="rect">
              <a:avLst/>
            </a:prstGeom>
          </p:spPr>
        </p:pic>
      </p:grpSp>
      <p:sp>
        <p:nvSpPr>
          <p:cNvPr id="22" name="Flèche courbée vers la droite 21"/>
          <p:cNvSpPr/>
          <p:nvPr/>
        </p:nvSpPr>
        <p:spPr bwMode="auto">
          <a:xfrm>
            <a:off x="467544" y="2324797"/>
            <a:ext cx="1008112" cy="2736304"/>
          </a:xfrm>
          <a:prstGeom prst="curvedRightArrow">
            <a:avLst/>
          </a:prstGeom>
          <a:solidFill>
            <a:schemeClr val="accent1"/>
          </a:solidFill>
          <a:ln w="12700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116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04875" y="-79622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28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98500" y="19472"/>
            <a:ext cx="7772400" cy="4572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Reference Frame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31640" y="350199"/>
            <a:ext cx="6696744" cy="648072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Comparison to radio (VLBI) positions of ICRF2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632324"/>
            <a:ext cx="25400" cy="12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632324"/>
            <a:ext cx="25400" cy="12700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49813" y="1617738"/>
            <a:ext cx="1540299" cy="1307206"/>
            <a:chOff x="49813" y="1617738"/>
            <a:chExt cx="1540299" cy="1307206"/>
          </a:xfrm>
        </p:grpSpPr>
        <p:grpSp>
          <p:nvGrpSpPr>
            <p:cNvPr id="9" name="Grouper 8"/>
            <p:cNvGrpSpPr/>
            <p:nvPr/>
          </p:nvGrpSpPr>
          <p:grpSpPr>
            <a:xfrm>
              <a:off x="107504" y="1700808"/>
              <a:ext cx="178980" cy="178980"/>
              <a:chOff x="251520" y="1700808"/>
              <a:chExt cx="216024" cy="216024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251520" y="1700808"/>
                <a:ext cx="216024" cy="216024"/>
              </a:xfrm>
              <a:prstGeom prst="rect">
                <a:avLst/>
              </a:prstGeom>
              <a:solidFill>
                <a:srgbClr val="3333CC"/>
              </a:solidFill>
              <a:ln w="12700" cap="flat" cmpd="sng" algn="ctr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rgbClr val="003300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291776" y="1737852"/>
                <a:ext cx="144016" cy="14401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rgbClr val="003300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10" name="ZoneTexte 9"/>
            <p:cNvSpPr txBox="1"/>
            <p:nvPr/>
          </p:nvSpPr>
          <p:spPr>
            <a:xfrm>
              <a:off x="49813" y="2152601"/>
              <a:ext cx="3145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X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87639" y="2524834"/>
              <a:ext cx="3078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2">
                      <a:lumMod val="75000"/>
                    </a:schemeClr>
                  </a:solidFill>
                </a:rPr>
                <a:t>+</a:t>
              </a:r>
              <a:endParaRPr lang="en-GB" sz="2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14801" y="1617738"/>
              <a:ext cx="1057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defining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97107" y="2123564"/>
              <a:ext cx="1093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non-VCS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79676" y="2544579"/>
              <a:ext cx="63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VCS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7740352" y="6381328"/>
            <a:ext cx="1590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FF00"/>
                </a:solidFill>
              </a:rPr>
              <a:t> F. </a:t>
            </a:r>
            <a:r>
              <a:rPr lang="en-GB" sz="900" dirty="0" err="1" smtClean="0">
                <a:solidFill>
                  <a:srgbClr val="FFFF00"/>
                </a:solidFill>
              </a:rPr>
              <a:t>Mignard</a:t>
            </a:r>
            <a:r>
              <a:rPr lang="en-GB" sz="900" dirty="0" smtClean="0">
                <a:solidFill>
                  <a:srgbClr val="FFFF00"/>
                </a:solidFill>
              </a:rPr>
              <a:t>, S. </a:t>
            </a:r>
            <a:r>
              <a:rPr lang="en-GB" sz="900" dirty="0" err="1" smtClean="0">
                <a:solidFill>
                  <a:srgbClr val="FFFF00"/>
                </a:solidFill>
              </a:rPr>
              <a:t>Klioner</a:t>
            </a:r>
            <a:endParaRPr lang="en-GB" sz="900" dirty="0">
              <a:solidFill>
                <a:srgbClr val="FFFF00"/>
              </a:solidFill>
            </a:endParaRPr>
          </a:p>
        </p:txBody>
      </p:sp>
      <p:pic>
        <p:nvPicPr>
          <p:cNvPr id="21" name="Image 20" descr="XKA_ddel_dal_10m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90631"/>
            <a:ext cx="6113636" cy="582274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2516925" y="5898976"/>
            <a:ext cx="1216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Symbol" charset="2"/>
                <a:cs typeface="Symbol" charset="2"/>
              </a:rPr>
              <a:t>s</a:t>
            </a:r>
            <a:r>
              <a:rPr lang="en-GB" sz="1200" dirty="0" smtClean="0"/>
              <a:t> </a:t>
            </a:r>
            <a:r>
              <a:rPr lang="en-GB" sz="1200" baseline="-25000" dirty="0" smtClean="0"/>
              <a:t>Gaia   </a:t>
            </a:r>
            <a:r>
              <a:rPr lang="en-GB" sz="1200" dirty="0" smtClean="0"/>
              <a:t>&lt;  3 mas</a:t>
            </a:r>
            <a:endParaRPr lang="en-GB" sz="1200" dirty="0"/>
          </a:p>
        </p:txBody>
      </p:sp>
      <p:sp>
        <p:nvSpPr>
          <p:cNvPr id="23" name="Rectangle 22"/>
          <p:cNvSpPr/>
          <p:nvPr/>
        </p:nvSpPr>
        <p:spPr bwMode="auto">
          <a:xfrm>
            <a:off x="4038600" y="2774776"/>
            <a:ext cx="1735204" cy="1866022"/>
          </a:xfrm>
          <a:prstGeom prst="rect">
            <a:avLst/>
          </a:prstGeom>
          <a:noFill/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Image 23" descr="XKA_ddel_dal_3m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90631"/>
            <a:ext cx="6113636" cy="582274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 bwMode="auto">
          <a:xfrm>
            <a:off x="4034436" y="2842277"/>
            <a:ext cx="1756764" cy="1756764"/>
          </a:xfrm>
          <a:prstGeom prst="rect">
            <a:avLst/>
          </a:prstGeom>
          <a:noFill/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" name="Image 25" descr="XKA_ddel_dal_1ma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90631"/>
            <a:ext cx="6076725" cy="582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63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29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714903" cy="69135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62744" y="908720"/>
            <a:ext cx="537794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2FFFF"/>
                </a:solidFill>
              </a:rPr>
              <a:t>3500 variable stars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 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with 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 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light-curves and periods</a:t>
            </a:r>
          </a:p>
          <a:p>
            <a:endParaRPr lang="en-GB" sz="3600" dirty="0">
              <a:solidFill>
                <a:srgbClr val="F2FFFF"/>
              </a:solidFill>
            </a:endParaRPr>
          </a:p>
          <a:p>
            <a:endParaRPr lang="en-GB" sz="3600" dirty="0">
              <a:solidFill>
                <a:srgbClr val="F2FFFF"/>
              </a:solidFill>
            </a:endParaRPr>
          </a:p>
        </p:txBody>
      </p:sp>
      <p:pic>
        <p:nvPicPr>
          <p:cNvPr id="4" name="Image 3" descr="Screen Shot 2016-09-13 at 16.56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45" y="4137622"/>
            <a:ext cx="4802728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509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3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" name="Image 1" descr="Screen Shot 2016-08-22 at 11.23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7384"/>
            <a:ext cx="9565236" cy="692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823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-7484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30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>
                <a:solidFill>
                  <a:srgbClr val="FFFF00"/>
                </a:solidFill>
                <a:latin typeface="Comic Sans MS" charset="0"/>
              </a:rPr>
              <a:t>Content of the  Gaia  Data Release I (Gaia DR1)</a:t>
            </a: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1560" y="404664"/>
            <a:ext cx="7772400" cy="2999184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Light curves for ~ 3200 stars</a:t>
            </a:r>
          </a:p>
          <a:p>
            <a:pPr lvl="1" eaLnBrk="1" hangingPunct="1"/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2600 RR </a:t>
            </a:r>
            <a:r>
              <a:rPr lang="en-GB" dirty="0" err="1" smtClean="0">
                <a:solidFill>
                  <a:schemeClr val="accent3"/>
                </a:solidFill>
                <a:latin typeface="Comic Sans MS" charset="0"/>
              </a:rPr>
              <a:t>Lyr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 (343 new) , 600 </a:t>
            </a:r>
            <a:r>
              <a:rPr lang="en-GB" dirty="0" err="1" smtClean="0">
                <a:solidFill>
                  <a:schemeClr val="accent3"/>
                </a:solidFill>
                <a:latin typeface="Comic Sans MS" charset="0"/>
              </a:rPr>
              <a:t>Cepheids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 (43 new)</a:t>
            </a:r>
          </a:p>
          <a:p>
            <a:pPr lvl="1" eaLnBrk="1" hangingPunct="1"/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The majority in the  LMC (Grand </a:t>
            </a:r>
            <a:r>
              <a:rPr lang="en-GB" dirty="0" err="1" smtClean="0">
                <a:solidFill>
                  <a:schemeClr val="accent3"/>
                </a:solidFill>
                <a:latin typeface="Comic Sans MS" charset="0"/>
              </a:rPr>
              <a:t>Nuage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 de Magellan) </a:t>
            </a:r>
          </a:p>
          <a:p>
            <a:pPr lvl="1" eaLnBrk="1" hangingPunct="1"/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Accuracy of individual measurement ~  3-10 </a:t>
            </a:r>
            <a:r>
              <a:rPr lang="en-GB" dirty="0" err="1" smtClean="0">
                <a:solidFill>
                  <a:schemeClr val="accent3"/>
                </a:solidFill>
                <a:latin typeface="Comic Sans MS" charset="0"/>
              </a:rPr>
              <a:t>mmag</a:t>
            </a:r>
            <a:endParaRPr lang="en-GB" dirty="0" smtClean="0">
              <a:solidFill>
                <a:schemeClr val="accent3"/>
              </a:solidFill>
              <a:latin typeface="Comic Sans MS" charset="0"/>
            </a:endParaRP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                         </a:t>
            </a:r>
            <a:endParaRPr lang="en-GB" dirty="0">
              <a:solidFill>
                <a:schemeClr val="accent3"/>
              </a:solidFill>
              <a:latin typeface="Comic Sans MS" charset="0"/>
            </a:endParaRPr>
          </a:p>
        </p:txBody>
      </p:sp>
      <p:pic>
        <p:nvPicPr>
          <p:cNvPr id="2" name="Image 1" descr="Screen Shot 2016-08-22 at 11.22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16" y="2564904"/>
            <a:ext cx="7395717" cy="394661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952000" y="6536377"/>
            <a:ext cx="194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credit : ESA/Gaia/DPAC</a:t>
            </a:r>
            <a:endParaRPr lang="en-GB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707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80528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750" y="620688"/>
            <a:ext cx="2613390" cy="295232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710" y="3863305"/>
            <a:ext cx="3447430" cy="2875805"/>
          </a:xfrm>
          <a:prstGeom prst="rect">
            <a:avLst/>
          </a:prstGeom>
        </p:spPr>
      </p:pic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31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0"/>
            <a:ext cx="7412360" cy="4572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Limitations of the DR1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63817" y="390828"/>
            <a:ext cx="7772400" cy="4896544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Only 14 months of data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Calibrations rather limited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No colour for the vast majority of stars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No bright star  ( &lt; 7 mag), no high-proper motion star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Parallax zero-point could be as large as 0.3 mas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Spatial resolution degraded during identification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Severe filtering to remove false detections</a:t>
            </a:r>
          </a:p>
          <a:p>
            <a:pPr lvl="2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removed also genuine stars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Completeness questionable in dense areas</a:t>
            </a:r>
          </a:p>
          <a:p>
            <a:pPr lvl="1" eaLnBrk="1" hangingPunct="1">
              <a:lnSpc>
                <a:spcPct val="200000"/>
              </a:lnSpc>
            </a:pPr>
            <a:endParaRPr lang="en-GB" dirty="0">
              <a:solidFill>
                <a:schemeClr val="accent3"/>
              </a:solidFill>
              <a:latin typeface="Comic Sans MS" charset="0"/>
            </a:endParaRPr>
          </a:p>
          <a:p>
            <a:pPr lvl="2" eaLnBrk="1" hangingPunct="1">
              <a:lnSpc>
                <a:spcPct val="200000"/>
              </a:lnSpc>
            </a:pPr>
            <a:endParaRPr lang="en-GB" dirty="0">
              <a:solidFill>
                <a:schemeClr val="accent3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885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80528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32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0"/>
            <a:ext cx="7412360" cy="4572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Toward Gaia DR2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63818" y="390828"/>
            <a:ext cx="8624249" cy="6422548"/>
          </a:xfrm>
          <a:ln>
            <a:noFill/>
          </a:ln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Data have been collected since in a routine mode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Astrometry </a:t>
            </a:r>
            <a:r>
              <a:rPr lang="en-GB" dirty="0">
                <a:solidFill>
                  <a:schemeClr val="accent3"/>
                </a:solidFill>
                <a:latin typeface="Comic Sans MS" charset="0"/>
              </a:rPr>
              <a:t>and photometry based on roughly 22 months of data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Gaia </a:t>
            </a:r>
            <a:r>
              <a:rPr lang="en-GB" dirty="0">
                <a:solidFill>
                  <a:schemeClr val="accent3"/>
                </a:solidFill>
                <a:latin typeface="Comic Sans MS" charset="0"/>
              </a:rPr>
              <a:t>stand-alone astrometric solution (unlike TGAS, no priors needed)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5</a:t>
            </a:r>
            <a:r>
              <a:rPr lang="en-GB" dirty="0">
                <a:solidFill>
                  <a:schemeClr val="accent3"/>
                </a:solidFill>
                <a:latin typeface="Comic Sans MS" charset="0"/>
              </a:rPr>
              <a:t>-parameter astrometry for all 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sources</a:t>
            </a:r>
          </a:p>
          <a:p>
            <a:pPr lvl="2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parallax to 50 </a:t>
            </a:r>
            <a:r>
              <a:rPr lang="en-GB" dirty="0" err="1" smtClean="0">
                <a:solidFill>
                  <a:schemeClr val="accent3"/>
                </a:solidFill>
                <a:latin typeface="Comic Sans MS" charset="0"/>
              </a:rPr>
              <a:t>muas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 at G = 15</a:t>
            </a:r>
            <a:endParaRPr lang="en-GB" dirty="0">
              <a:solidFill>
                <a:schemeClr val="accent3"/>
              </a:solidFill>
              <a:latin typeface="Comic Sans MS" charset="0"/>
            </a:endParaRP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Broad </a:t>
            </a:r>
            <a:r>
              <a:rPr lang="en-GB" dirty="0">
                <a:solidFill>
                  <a:schemeClr val="accent3"/>
                </a:solidFill>
                <a:latin typeface="Comic Sans MS" charset="0"/>
              </a:rPr>
              <a:t>band photometry, G , GBP , GRP  (broad band colours)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>
                <a:solidFill>
                  <a:schemeClr val="accent3"/>
                </a:solidFill>
                <a:latin typeface="Comic Sans MS" charset="0"/>
              </a:rPr>
              <a:t>I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mproved </a:t>
            </a:r>
            <a:r>
              <a:rPr lang="en-GB" dirty="0">
                <a:solidFill>
                  <a:schemeClr val="accent3"/>
                </a:solidFill>
                <a:latin typeface="Comic Sans MS" charset="0"/>
              </a:rPr>
              <a:t>photometric 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calibrations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Median radial velocities for bright (GRVS &lt;  12), constant RV, stars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>
                <a:solidFill>
                  <a:schemeClr val="accent3"/>
                </a:solidFill>
                <a:latin typeface="Comic Sans MS" charset="0"/>
              </a:rPr>
              <a:t>Solar system object 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results</a:t>
            </a:r>
          </a:p>
          <a:p>
            <a:pPr lvl="1" eaLnBrk="1" hangingPunct="1">
              <a:lnSpc>
                <a:spcPct val="200000"/>
              </a:lnSpc>
            </a:pPr>
            <a:r>
              <a:rPr lang="en-GB" dirty="0" err="1">
                <a:solidFill>
                  <a:schemeClr val="accent3"/>
                </a:solidFill>
                <a:latin typeface="Comic Sans MS" charset="0"/>
              </a:rPr>
              <a:t>Cepheids</a:t>
            </a:r>
            <a:r>
              <a:rPr lang="en-GB" dirty="0">
                <a:solidFill>
                  <a:schemeClr val="accent3"/>
                </a:solidFill>
                <a:latin typeface="Comic Sans MS" charset="0"/>
              </a:rPr>
              <a:t>, RR </a:t>
            </a:r>
            <a:r>
              <a:rPr lang="en-GB" dirty="0" err="1">
                <a:solidFill>
                  <a:schemeClr val="accent3"/>
                </a:solidFill>
                <a:latin typeface="Comic Sans MS" charset="0"/>
              </a:rPr>
              <a:t>Lyrae</a:t>
            </a:r>
            <a:r>
              <a:rPr lang="en-GB" dirty="0">
                <a:solidFill>
                  <a:schemeClr val="accent3"/>
                </a:solidFill>
                <a:latin typeface="Comic Sans MS" charset="0"/>
              </a:rPr>
              <a:t> all sky, LPV, short time scale variables</a:t>
            </a:r>
          </a:p>
          <a:p>
            <a:pPr lvl="1" eaLnBrk="1" hangingPunct="1">
              <a:lnSpc>
                <a:spcPct val="200000"/>
              </a:lnSpc>
            </a:pPr>
            <a:endParaRPr lang="en-GB" dirty="0" smtClean="0">
              <a:solidFill>
                <a:schemeClr val="accent3"/>
              </a:solidFill>
              <a:latin typeface="Comic Sans MS" charset="0"/>
            </a:endParaRPr>
          </a:p>
          <a:p>
            <a:pPr lvl="2" eaLnBrk="1" hangingPunct="1">
              <a:lnSpc>
                <a:spcPct val="200000"/>
              </a:lnSpc>
            </a:pPr>
            <a:endParaRPr lang="en-GB" dirty="0">
              <a:solidFill>
                <a:schemeClr val="accent3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76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7" name="Group 2"/>
          <p:cNvGrpSpPr>
            <a:grpSpLocks/>
          </p:cNvGrpSpPr>
          <p:nvPr/>
        </p:nvGrpSpPr>
        <p:grpSpPr bwMode="auto">
          <a:xfrm>
            <a:off x="4988" y="-2484"/>
            <a:ext cx="9163050" cy="6886575"/>
            <a:chOff x="-12" y="0"/>
            <a:chExt cx="5772" cy="4176"/>
          </a:xfrm>
        </p:grpSpPr>
        <p:pic>
          <p:nvPicPr>
            <p:cNvPr id="96260" name="Picture 3" descr="SPCS_May2004_gaia_MW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61" name="Line 4"/>
            <p:cNvSpPr>
              <a:spLocks noChangeShapeType="1"/>
            </p:cNvSpPr>
            <p:nvPr/>
          </p:nvSpPr>
          <p:spPr bwMode="auto">
            <a:xfrm>
              <a:off x="5748" y="0"/>
              <a:ext cx="0" cy="4176"/>
            </a:xfrm>
            <a:prstGeom prst="line">
              <a:avLst/>
            </a:prstGeom>
            <a:noFill/>
            <a:ln w="38100">
              <a:solidFill>
                <a:srgbClr val="3A3A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96262" name="Line 5"/>
            <p:cNvSpPr>
              <a:spLocks noChangeShapeType="1"/>
            </p:cNvSpPr>
            <p:nvPr/>
          </p:nvSpPr>
          <p:spPr bwMode="auto">
            <a:xfrm>
              <a:off x="-12" y="0"/>
              <a:ext cx="0" cy="4176"/>
            </a:xfrm>
            <a:prstGeom prst="line">
              <a:avLst/>
            </a:prstGeom>
            <a:noFill/>
            <a:ln w="38100">
              <a:solidFill>
                <a:srgbClr val="3A3A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0" y="92075"/>
            <a:ext cx="7250113" cy="457200"/>
          </a:xfrm>
        </p:spPr>
        <p:txBody>
          <a:bodyPr/>
          <a:lstStyle/>
          <a:p>
            <a:r>
              <a:rPr lang="fr-FR">
                <a:solidFill>
                  <a:srgbClr val="F2FFFF"/>
                </a:solidFill>
                <a:latin typeface="Comic Sans MS" charset="0"/>
              </a:rPr>
              <a:t>Conclusions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92150"/>
            <a:ext cx="8712200" cy="5976938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Gaia is performing its mission largely as planned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The detected problems are not significantly impairing the data collection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The accuracy is slightly degraded but remains unchallenged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The survey goes fainter than expected</a:t>
            </a:r>
          </a:p>
          <a:p>
            <a:pPr lvl="1">
              <a:lnSpc>
                <a:spcPct val="150000"/>
              </a:lnSpc>
              <a:defRPr/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G = 20.7 instead of G =20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Sources brighter than G= 5.7 are observed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Detections of extended sources (&gt; 1") are successful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Consumable level would allow a 10-year + mission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Instrument is more complex than expected and impacts on the data processing speed</a:t>
            </a:r>
          </a:p>
          <a:p>
            <a:pPr lvl="1">
              <a:lnSpc>
                <a:spcPct val="150000"/>
              </a:lnSpc>
              <a:defRPr/>
            </a:pPr>
            <a:endParaRPr lang="en-GB" dirty="0">
              <a:solidFill>
                <a:schemeClr val="accent3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2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36512" y="-7484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34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Validation Gaia  </a:t>
            </a:r>
            <a:r>
              <a:rPr lang="en-GB" dirty="0">
                <a:solidFill>
                  <a:srgbClr val="FFFF00"/>
                </a:solidFill>
                <a:latin typeface="Comic Sans MS" charset="0"/>
              </a:rPr>
              <a:t>Data Release I (Gaia DR1)</a:t>
            </a: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01824"/>
            <a:ext cx="5328592" cy="5951512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Several publications since the release</a:t>
            </a:r>
          </a:p>
          <a:p>
            <a:pPr lvl="1" eaLnBrk="1" hangingPunct="1"/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Primarily related to the distance scale</a:t>
            </a:r>
          </a:p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Cepheid distances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  <a:p>
            <a:pPr lvl="1" eaLnBrk="1" hangingPunct="1"/>
            <a:r>
              <a:rPr lang="en-GB" dirty="0" err="1" smtClean="0">
                <a:solidFill>
                  <a:schemeClr val="accent3"/>
                </a:solidFill>
                <a:latin typeface="Comic Sans MS" charset="0"/>
              </a:rPr>
              <a:t>Casertano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, Reiss et al. </a:t>
            </a:r>
            <a:r>
              <a:rPr lang="en-GB" dirty="0" smtClean="0">
                <a:hlinkClick r:id="rId2" tooltip="Abstract"/>
              </a:rPr>
              <a:t>arXiv</a:t>
            </a:r>
            <a:r>
              <a:rPr lang="en-GB" dirty="0">
                <a:hlinkClick r:id="rId2" tooltip="Abstract"/>
              </a:rPr>
              <a:t>:1609.05175</a:t>
            </a:r>
            <a:r>
              <a:rPr lang="en-GB" dirty="0"/>
              <a:t> </a:t>
            </a:r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 </a:t>
            </a:r>
          </a:p>
          <a:p>
            <a:pPr lvl="1" eaLnBrk="1" hangingPunct="1"/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Comparison of parallaxes of 212 galactic </a:t>
            </a:r>
            <a:r>
              <a:rPr lang="en-GB" dirty="0" err="1" smtClean="0">
                <a:solidFill>
                  <a:schemeClr val="accent3"/>
                </a:solidFill>
                <a:latin typeface="Comic Sans MS" charset="0"/>
              </a:rPr>
              <a:t>cepheids</a:t>
            </a:r>
            <a:endParaRPr lang="en-GB" dirty="0" smtClean="0">
              <a:solidFill>
                <a:schemeClr val="accent3"/>
              </a:solidFill>
              <a:latin typeface="Comic Sans MS" charset="0"/>
            </a:endParaRPr>
          </a:p>
          <a:p>
            <a:pPr lvl="1" eaLnBrk="1" hangingPunct="1"/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Photometric parallax vs. Gaia</a:t>
            </a:r>
          </a:p>
          <a:p>
            <a:pPr lvl="1" eaLnBrk="1" hangingPunct="1"/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Very good agreement</a:t>
            </a:r>
          </a:p>
          <a:p>
            <a:pPr lvl="1" eaLnBrk="1" hangingPunct="1"/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Gaia quoted errors found conservative</a:t>
            </a:r>
          </a:p>
          <a:p>
            <a:pPr lvl="2" eaLnBrk="1" hangingPunct="1"/>
            <a:r>
              <a:rPr lang="en-GB" dirty="0" smtClean="0">
                <a:solidFill>
                  <a:schemeClr val="accent3"/>
                </a:solidFill>
                <a:latin typeface="Comic Sans MS" charset="0"/>
              </a:rPr>
              <a:t>maybe 20% too large</a:t>
            </a:r>
            <a:endParaRPr lang="en-GB" dirty="0">
              <a:solidFill>
                <a:schemeClr val="accent3"/>
              </a:solidFill>
              <a:latin typeface="Comic Sans MS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16216" y="6581001"/>
            <a:ext cx="1891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credit : </a:t>
            </a:r>
            <a:r>
              <a:rPr lang="en-GB" sz="1200" dirty="0" err="1" smtClean="0">
                <a:solidFill>
                  <a:srgbClr val="FFFF00"/>
                </a:solidFill>
              </a:rPr>
              <a:t>Casertano</a:t>
            </a:r>
            <a:r>
              <a:rPr lang="en-GB" sz="1200" dirty="0" smtClean="0">
                <a:solidFill>
                  <a:srgbClr val="FFFF00"/>
                </a:solidFill>
              </a:rPr>
              <a:t> et al. </a:t>
            </a:r>
            <a:endParaRPr lang="en-GB" sz="1200" dirty="0">
              <a:solidFill>
                <a:srgbClr val="FFFF00"/>
              </a:solidFill>
            </a:endParaRPr>
          </a:p>
        </p:txBody>
      </p:sp>
      <p:pic>
        <p:nvPicPr>
          <p:cNvPr id="3" name="Image 2" descr="Screen Shot 2016-09-28 at 10.08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92" y="880600"/>
            <a:ext cx="3945156" cy="561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51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80528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35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7504" y="390828"/>
            <a:ext cx="8624249" cy="805924"/>
          </a:xfrm>
          <a:ln>
            <a:noFill/>
          </a:ln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Different visualisation of LMC  (A. </a:t>
            </a:r>
            <a:r>
              <a:rPr lang="en-GB" dirty="0" err="1" smtClean="0">
                <a:solidFill>
                  <a:srgbClr val="FFFF00"/>
                </a:solidFill>
                <a:latin typeface="Comic Sans MS" charset="0"/>
              </a:rPr>
              <a:t>Moitinho</a:t>
            </a:r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 et al.)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" y="1700808"/>
            <a:ext cx="9144000" cy="462755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15616" y="1175956"/>
            <a:ext cx="193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E9FFFF"/>
                </a:solidFill>
              </a:rPr>
              <a:t>Density map</a:t>
            </a:r>
            <a:endParaRPr lang="en-GB" sz="2400" dirty="0">
              <a:solidFill>
                <a:srgbClr val="E9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676246" y="1196752"/>
            <a:ext cx="1450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E9FFFF"/>
                </a:solidFill>
              </a:rPr>
              <a:t>Flux map</a:t>
            </a:r>
            <a:endParaRPr lang="en-GB" sz="2400" dirty="0">
              <a:solidFill>
                <a:srgbClr val="E9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60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36512" y="8640"/>
            <a:ext cx="9180512" cy="6858000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26" y="-44624"/>
            <a:ext cx="88773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0" y="163488"/>
            <a:ext cx="7772400" cy="457200"/>
          </a:xfrm>
          <a:solidFill>
            <a:srgbClr val="F2FFFF"/>
          </a:solidFill>
        </p:spPr>
        <p:txBody>
          <a:bodyPr/>
          <a:lstStyle/>
          <a:p>
            <a:r>
              <a:rPr lang="en-GB" dirty="0" smtClean="0"/>
              <a:t>Early predicted occultation with Pluto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6510670" y="6536377"/>
            <a:ext cx="2598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Credit : B. </a:t>
            </a:r>
            <a:r>
              <a:rPr lang="en-GB" sz="1200" dirty="0" err="1" smtClean="0"/>
              <a:t>Sicardy</a:t>
            </a:r>
            <a:r>
              <a:rPr lang="en-GB" sz="1200" dirty="0" smtClean="0"/>
              <a:t>, P. </a:t>
            </a:r>
            <a:r>
              <a:rPr lang="en-GB" sz="1200" dirty="0" err="1" smtClean="0"/>
              <a:t>Tanga</a:t>
            </a:r>
            <a:r>
              <a:rPr lang="en-GB" sz="1200" dirty="0" smtClean="0"/>
              <a:t> et al.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8018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36512" y="27384"/>
            <a:ext cx="9180512" cy="6858000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99392"/>
            <a:ext cx="88773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0" y="235496"/>
            <a:ext cx="7772400" cy="745232"/>
          </a:xfrm>
          <a:solidFill>
            <a:srgbClr val="F2FFFF"/>
          </a:solidFill>
        </p:spPr>
        <p:txBody>
          <a:bodyPr/>
          <a:lstStyle/>
          <a:p>
            <a:r>
              <a:rPr lang="en-GB" dirty="0" smtClean="0"/>
              <a:t>Prediction using the Gaia position for the star</a:t>
            </a:r>
            <a:br>
              <a:rPr lang="en-GB" dirty="0" smtClean="0"/>
            </a:br>
            <a:r>
              <a:rPr lang="en-GB" dirty="0" smtClean="0"/>
              <a:t>and New Horizon for Pluto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6510670" y="6525344"/>
            <a:ext cx="2598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Credit : B. </a:t>
            </a:r>
            <a:r>
              <a:rPr lang="en-GB" sz="1200" dirty="0" err="1" smtClean="0"/>
              <a:t>Sicardy</a:t>
            </a:r>
            <a:r>
              <a:rPr lang="en-GB" sz="1200" dirty="0" smtClean="0"/>
              <a:t>, P. </a:t>
            </a:r>
            <a:r>
              <a:rPr lang="en-GB" sz="1200" dirty="0" err="1" smtClean="0"/>
              <a:t>Tanga</a:t>
            </a:r>
            <a:r>
              <a:rPr lang="en-GB" sz="1200" dirty="0" smtClean="0"/>
              <a:t> et al.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82816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75259" y="8640"/>
            <a:ext cx="9255771" cy="6858000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57" y="-21584"/>
            <a:ext cx="88773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0" y="235496"/>
            <a:ext cx="7772400" cy="457200"/>
          </a:xfrm>
          <a:solidFill>
            <a:srgbClr val="F2FFFF"/>
          </a:solidFill>
        </p:spPr>
        <p:txBody>
          <a:bodyPr/>
          <a:lstStyle/>
          <a:p>
            <a:r>
              <a:rPr lang="en-GB" dirty="0" smtClean="0"/>
              <a:t>Post-occultation reconstruction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6510670" y="6536377"/>
            <a:ext cx="2598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Credit : B. </a:t>
            </a:r>
            <a:r>
              <a:rPr lang="en-GB" sz="1200" dirty="0" err="1" smtClean="0"/>
              <a:t>Sicardy</a:t>
            </a:r>
            <a:r>
              <a:rPr lang="en-GB" sz="1200" dirty="0" smtClean="0"/>
              <a:t>, P. </a:t>
            </a:r>
            <a:r>
              <a:rPr lang="en-GB" sz="1200" dirty="0" err="1" smtClean="0"/>
              <a:t>Tanga</a:t>
            </a:r>
            <a:r>
              <a:rPr lang="en-GB" sz="1200" dirty="0" smtClean="0"/>
              <a:t> et al.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70143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80528" y="-72008"/>
            <a:ext cx="9379150" cy="695739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4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0"/>
            <a:ext cx="7412360" cy="4572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latin typeface="Comic Sans MS" charset="0"/>
              </a:rPr>
              <a:t>Relevant numbers for Gaia &amp; the  DR1</a:t>
            </a:r>
            <a:endParaRPr lang="en-GB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487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512" y="620688"/>
            <a:ext cx="8784976" cy="4968552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GB" sz="2800" dirty="0" smtClean="0">
                <a:solidFill>
                  <a:srgbClr val="FFFF00"/>
                </a:solidFill>
                <a:latin typeface="Comic Sans MS" charset="0"/>
              </a:rPr>
              <a:t>The DR1 </a:t>
            </a:r>
          </a:p>
          <a:p>
            <a:pPr lvl="1" eaLnBrk="1" hangingPunct="1">
              <a:lnSpc>
                <a:spcPct val="200000"/>
              </a:lnSpc>
            </a:pPr>
            <a:r>
              <a:rPr lang="en-GB" sz="2400" dirty="0" smtClean="0">
                <a:solidFill>
                  <a:schemeClr val="accent3"/>
                </a:solidFill>
                <a:latin typeface="Comic Sans MS" charset="0"/>
              </a:rPr>
              <a:t>Appears 1000 days after launch</a:t>
            </a:r>
          </a:p>
          <a:p>
            <a:pPr lvl="1" eaLnBrk="1" hangingPunct="1">
              <a:lnSpc>
                <a:spcPct val="200000"/>
              </a:lnSpc>
            </a:pPr>
            <a:r>
              <a:rPr lang="en-GB" sz="2400" dirty="0" smtClean="0">
                <a:solidFill>
                  <a:schemeClr val="accent3"/>
                </a:solidFill>
                <a:latin typeface="Comic Sans MS" charset="0"/>
              </a:rPr>
              <a:t>Covers data acquired from 25 July 14 to 15 Sept 15</a:t>
            </a:r>
            <a:endParaRPr lang="en-GB" sz="2400" dirty="0">
              <a:solidFill>
                <a:schemeClr val="accent3"/>
              </a:solidFill>
              <a:latin typeface="Comic Sans MS" charset="0"/>
            </a:endParaRPr>
          </a:p>
          <a:p>
            <a:pPr lvl="1" eaLnBrk="1" hangingPunct="1">
              <a:lnSpc>
                <a:spcPct val="200000"/>
              </a:lnSpc>
            </a:pPr>
            <a:r>
              <a:rPr lang="en-GB" sz="2400" dirty="0" smtClean="0">
                <a:solidFill>
                  <a:schemeClr val="accent3"/>
                </a:solidFill>
                <a:latin typeface="Comic Sans MS" charset="0"/>
              </a:rPr>
              <a:t>30 billion  transits detected</a:t>
            </a:r>
          </a:p>
          <a:p>
            <a:pPr lvl="2" eaLnBrk="1" hangingPunct="1">
              <a:lnSpc>
                <a:spcPct val="200000"/>
              </a:lnSpc>
            </a:pPr>
            <a:r>
              <a:rPr lang="en-GB" sz="2000" dirty="0" smtClean="0">
                <a:solidFill>
                  <a:schemeClr val="accent3"/>
                </a:solidFill>
                <a:latin typeface="Comic Sans MS" charset="0"/>
              </a:rPr>
              <a:t>300 billion astrometric elementary observations</a:t>
            </a:r>
          </a:p>
          <a:p>
            <a:pPr lvl="2" eaLnBrk="1" hangingPunct="1">
              <a:lnSpc>
                <a:spcPct val="200000"/>
              </a:lnSpc>
            </a:pPr>
            <a:r>
              <a:rPr lang="en-GB" sz="2000" dirty="0" smtClean="0">
                <a:solidFill>
                  <a:schemeClr val="accent3"/>
                </a:solidFill>
                <a:latin typeface="Comic Sans MS" charset="0"/>
              </a:rPr>
              <a:t>3 billion sources matched</a:t>
            </a:r>
          </a:p>
          <a:p>
            <a:pPr lvl="2" eaLnBrk="1" hangingPunct="1">
              <a:lnSpc>
                <a:spcPct val="200000"/>
              </a:lnSpc>
            </a:pPr>
            <a:endParaRPr lang="en-GB" sz="2000" dirty="0">
              <a:solidFill>
                <a:schemeClr val="accent3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02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5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714903" cy="69135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45030" y="2132856"/>
            <a:ext cx="569173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F2FFFF"/>
                </a:solidFill>
              </a:rPr>
              <a:t>A billion star catalogue</a:t>
            </a:r>
          </a:p>
          <a:p>
            <a:endParaRPr lang="en-GB" sz="4000" dirty="0" smtClean="0">
              <a:solidFill>
                <a:srgbClr val="F2FFFF"/>
              </a:solidFill>
            </a:endParaRPr>
          </a:p>
          <a:p>
            <a:endParaRPr lang="en-GB" sz="4000" dirty="0">
              <a:solidFill>
                <a:srgbClr val="F2FFFF"/>
              </a:solidFill>
            </a:endParaRPr>
          </a:p>
          <a:p>
            <a:endParaRPr lang="en-GB" sz="4000" dirty="0">
              <a:solidFill>
                <a:srgbClr val="F2FFFF"/>
              </a:solidFill>
            </a:endParaRPr>
          </a:p>
          <a:p>
            <a:r>
              <a:rPr lang="en-GB" sz="3200" dirty="0" smtClean="0">
                <a:solidFill>
                  <a:srgbClr val="F2FFFF"/>
                </a:solidFill>
              </a:rPr>
              <a:t>the largest ever</a:t>
            </a:r>
            <a:endParaRPr lang="en-GB" sz="3200" dirty="0">
              <a:solidFill>
                <a:srgbClr val="F2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46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6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714903" cy="69135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42382" y="1340768"/>
            <a:ext cx="6618669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2FFFF"/>
                </a:solidFill>
              </a:rPr>
              <a:t>A 2-million star catalogue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 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with 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 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parallaxes and proper motions</a:t>
            </a:r>
          </a:p>
          <a:p>
            <a:endParaRPr lang="en-GB" sz="3600" dirty="0" smtClean="0">
              <a:solidFill>
                <a:srgbClr val="F2FFFF"/>
              </a:solidFill>
            </a:endParaRPr>
          </a:p>
          <a:p>
            <a:endParaRPr lang="en-GB" sz="3600" dirty="0">
              <a:solidFill>
                <a:srgbClr val="F2FFFF"/>
              </a:solidFill>
            </a:endParaRPr>
          </a:p>
          <a:p>
            <a:endParaRPr lang="en-GB" sz="3600" dirty="0">
              <a:solidFill>
                <a:srgbClr val="F2FFFF"/>
              </a:solidFill>
            </a:endParaRPr>
          </a:p>
          <a:p>
            <a:r>
              <a:rPr lang="en-GB" sz="2800" dirty="0" smtClean="0">
                <a:solidFill>
                  <a:srgbClr val="F2FFFF"/>
                </a:solidFill>
              </a:rPr>
              <a:t>the most accurate ever</a:t>
            </a:r>
            <a:endParaRPr lang="en-GB" sz="2800" dirty="0">
              <a:solidFill>
                <a:srgbClr val="F2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38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7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714903" cy="69135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16939" y="1340768"/>
            <a:ext cx="7869562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F2FFFF"/>
                </a:solidFill>
              </a:rPr>
              <a:t>2200 Reference Frame Quasars</a:t>
            </a:r>
          </a:p>
          <a:p>
            <a:r>
              <a:rPr lang="en-GB" sz="4000" dirty="0" smtClean="0">
                <a:solidFill>
                  <a:srgbClr val="F2FFFF"/>
                </a:solidFill>
              </a:rPr>
              <a:t> </a:t>
            </a:r>
          </a:p>
          <a:p>
            <a:r>
              <a:rPr lang="en-GB" sz="4000" dirty="0" smtClean="0">
                <a:solidFill>
                  <a:srgbClr val="F2FFFF"/>
                </a:solidFill>
              </a:rPr>
              <a:t> </a:t>
            </a:r>
          </a:p>
          <a:p>
            <a:endParaRPr lang="en-GB" sz="4000" dirty="0" smtClean="0">
              <a:solidFill>
                <a:srgbClr val="F2FFFF"/>
              </a:solidFill>
            </a:endParaRPr>
          </a:p>
          <a:p>
            <a:r>
              <a:rPr lang="en-GB" sz="3200" dirty="0" smtClean="0">
                <a:solidFill>
                  <a:srgbClr val="F2FFFF"/>
                </a:solidFill>
              </a:rPr>
              <a:t>the best frame ever in optics</a:t>
            </a:r>
          </a:p>
          <a:p>
            <a:endParaRPr lang="en-GB" sz="4000" dirty="0">
              <a:solidFill>
                <a:srgbClr val="F2FFFF"/>
              </a:solidFill>
            </a:endParaRPr>
          </a:p>
          <a:p>
            <a:endParaRPr lang="en-GB" sz="4000" dirty="0">
              <a:solidFill>
                <a:srgbClr val="F2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61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8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714903" cy="69135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62744" y="908720"/>
            <a:ext cx="537794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2FFFF"/>
                </a:solidFill>
              </a:rPr>
              <a:t>3500 variable stars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 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with 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 </a:t>
            </a:r>
          </a:p>
          <a:p>
            <a:r>
              <a:rPr lang="en-GB" sz="3600" dirty="0" smtClean="0">
                <a:solidFill>
                  <a:srgbClr val="F2FFFF"/>
                </a:solidFill>
              </a:rPr>
              <a:t>light-curves and periods</a:t>
            </a:r>
          </a:p>
          <a:p>
            <a:endParaRPr lang="en-GB" sz="3600" dirty="0">
              <a:solidFill>
                <a:srgbClr val="F2FFFF"/>
              </a:solidFill>
            </a:endParaRPr>
          </a:p>
          <a:p>
            <a:endParaRPr lang="en-GB" sz="3600" dirty="0">
              <a:solidFill>
                <a:srgbClr val="F2FFFF"/>
              </a:solidFill>
            </a:endParaRPr>
          </a:p>
        </p:txBody>
      </p:sp>
      <p:pic>
        <p:nvPicPr>
          <p:cNvPr id="4" name="Image 3" descr="Screen Shot 2016-09-13 at 16.56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45" y="4137622"/>
            <a:ext cx="4802728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422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 noGrp="1"/>
          </p:cNvSpPr>
          <p:nvPr/>
        </p:nvSpPr>
        <p:spPr bwMode="auto">
          <a:xfrm>
            <a:off x="8642350" y="6608763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599EA492-6BB8-0445-8D90-02254C16AE6C}" type="slidenum">
              <a:rPr lang="fr-FR" sz="1000" b="1">
                <a:solidFill>
                  <a:schemeClr val="tx1"/>
                </a:solidFill>
                <a:latin typeface="Times New Roman" charset="0"/>
              </a:rPr>
              <a:pPr algn="r" eaLnBrk="1" hangingPunct="1"/>
              <a:t>9</a:t>
            </a:fld>
            <a:endParaRPr lang="fr-FR" sz="1000" b="1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714903" cy="69135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20046" y="2132856"/>
            <a:ext cx="394170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F2FFFF"/>
                </a:solidFill>
              </a:rPr>
              <a:t>The Sky Census </a:t>
            </a:r>
          </a:p>
          <a:p>
            <a:endParaRPr lang="en-GB" sz="4000" dirty="0" smtClean="0">
              <a:solidFill>
                <a:srgbClr val="F2FFFF"/>
              </a:solidFill>
            </a:endParaRPr>
          </a:p>
          <a:p>
            <a:endParaRPr lang="en-GB" sz="4000" dirty="0">
              <a:solidFill>
                <a:srgbClr val="F2FFFF"/>
              </a:solidFill>
            </a:endParaRPr>
          </a:p>
          <a:p>
            <a:endParaRPr lang="en-GB" sz="4000" dirty="0">
              <a:solidFill>
                <a:srgbClr val="F2FFFF"/>
              </a:solidFill>
            </a:endParaRPr>
          </a:p>
          <a:p>
            <a:r>
              <a:rPr lang="en-GB" sz="3200" dirty="0" smtClean="0">
                <a:solidFill>
                  <a:srgbClr val="F2FFFF"/>
                </a:solidFill>
              </a:rPr>
              <a:t>A billion stars</a:t>
            </a:r>
            <a:endParaRPr lang="en-GB" sz="3200" dirty="0">
              <a:solidFill>
                <a:srgbClr val="F2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489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">
  <a:themeElements>
    <a:clrScheme name="">
      <a:dk1>
        <a:srgbClr val="3366FF"/>
      </a:dk1>
      <a:lt1>
        <a:srgbClr val="E9FFFF"/>
      </a:lt1>
      <a:dk2>
        <a:srgbClr val="3333CC"/>
      </a:dk2>
      <a:lt2>
        <a:srgbClr val="808080"/>
      </a:lt2>
      <a:accent1>
        <a:srgbClr val="00CC99"/>
      </a:accent1>
      <a:accent2>
        <a:srgbClr val="3333CC"/>
      </a:accent2>
      <a:accent3>
        <a:srgbClr val="F2FFFF"/>
      </a:accent3>
      <a:accent4>
        <a:srgbClr val="2A56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00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33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00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33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32880</TotalTime>
  <Words>1165</Words>
  <Application>Microsoft Macintosh PowerPoint</Application>
  <PresentationFormat>Présentation à l'écran (4:3)</PresentationFormat>
  <Paragraphs>244</Paragraphs>
  <Slides>38</Slides>
  <Notes>6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0" baseType="lpstr">
      <vt:lpstr>standard</vt:lpstr>
      <vt:lpstr>…quation</vt:lpstr>
      <vt:lpstr>Après Hipparcos : Gaia</vt:lpstr>
      <vt:lpstr>The Gaia Mission</vt:lpstr>
      <vt:lpstr>Présentation PowerPoint</vt:lpstr>
      <vt:lpstr>Relevant numbers for Gaia &amp; the  DR1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Star Catalogue</vt:lpstr>
      <vt:lpstr>The Star Catalogue</vt:lpstr>
      <vt:lpstr>The Star Catalogue</vt:lpstr>
      <vt:lpstr>Présentation PowerPoint</vt:lpstr>
      <vt:lpstr>Présentation PowerPoint</vt:lpstr>
      <vt:lpstr>Présentation PowerPoint</vt:lpstr>
      <vt:lpstr>Content of the  Gaia  Data Release I (Gaia DR1)</vt:lpstr>
      <vt:lpstr>TGAS Parallaxes</vt:lpstr>
      <vt:lpstr>Quality of TGAS parallaxes</vt:lpstr>
      <vt:lpstr>Visual improvement in distances</vt:lpstr>
      <vt:lpstr>Red Clump with TGAS</vt:lpstr>
      <vt:lpstr>TGAS  Proper Motions</vt:lpstr>
      <vt:lpstr>TGAS  Proper Motions</vt:lpstr>
      <vt:lpstr>Application</vt:lpstr>
      <vt:lpstr>Validation  TGAS parallaxes</vt:lpstr>
      <vt:lpstr>The Pleiades debate: a hot topic</vt:lpstr>
      <vt:lpstr>Présentation PowerPoint</vt:lpstr>
      <vt:lpstr>Reference Frame</vt:lpstr>
      <vt:lpstr>Reference Frame</vt:lpstr>
      <vt:lpstr>Présentation PowerPoint</vt:lpstr>
      <vt:lpstr>Content of the  Gaia  Data Release I (Gaia DR1)</vt:lpstr>
      <vt:lpstr>Limitations of the DR1</vt:lpstr>
      <vt:lpstr>Toward Gaia DR2</vt:lpstr>
      <vt:lpstr>Conclusions</vt:lpstr>
      <vt:lpstr>Validation Gaia  Data Release I (Gaia DR1)</vt:lpstr>
      <vt:lpstr>Présentation PowerPoint</vt:lpstr>
      <vt:lpstr>Early predicted occultation with Pluto</vt:lpstr>
      <vt:lpstr>Prediction using the Gaia position for the star and New Horizon for Pluto</vt:lpstr>
      <vt:lpstr>Post-occultation reconstruction</vt:lpstr>
    </vt:vector>
  </TitlesOfParts>
  <Company>Vieux Nice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Client Préferé</dc:creator>
  <cp:lastModifiedBy>Francois Mignard</cp:lastModifiedBy>
  <cp:revision>1100</cp:revision>
  <dcterms:created xsi:type="dcterms:W3CDTF">2000-10-01T14:56:04Z</dcterms:created>
  <dcterms:modified xsi:type="dcterms:W3CDTF">2016-11-23T14:07:37Z</dcterms:modified>
</cp:coreProperties>
</file>